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E949"/>
    <a:srgbClr val="00AC83"/>
    <a:srgbClr val="00FAC0"/>
    <a:srgbClr val="EC800A"/>
    <a:srgbClr val="12270B"/>
    <a:srgbClr val="2753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0" autoAdjust="0"/>
    <p:restoredTop sz="96242" autoAdjust="0"/>
  </p:normalViewPr>
  <p:slideViewPr>
    <p:cSldViewPr snapToGrid="0">
      <p:cViewPr>
        <p:scale>
          <a:sx n="100" d="100"/>
          <a:sy n="100" d="100"/>
        </p:scale>
        <p:origin x="174" y="-712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DAFAD-D27B-41DB-BAAA-A103ADE44BC7}" type="datetimeFigureOut">
              <a:rPr kumimoji="1" lang="ja-JP" altLang="en-US" smtClean="0"/>
              <a:t>2024/6/23</a:t>
            </a:fld>
            <a:endParaRPr kumimoji="1" lang="ja-JP" altLang="en-US"/>
          </a:p>
        </p:txBody>
      </p:sp>
      <p:sp>
        <p:nvSpPr>
          <p:cNvPr id="4" name="スライド イメージ プレースホルダー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3D9CB7-AF7D-40CA-A157-09DEBD29C7FC}" type="slidenum">
              <a:rPr kumimoji="1" lang="ja-JP" altLang="en-US" smtClean="0"/>
              <a:t>‹#›</a:t>
            </a:fld>
            <a:endParaRPr kumimoji="1" lang="ja-JP" altLang="en-US"/>
          </a:p>
        </p:txBody>
      </p:sp>
    </p:spTree>
    <p:extLst>
      <p:ext uri="{BB962C8B-B14F-4D97-AF65-F5344CB8AC3E}">
        <p14:creationId xmlns:p14="http://schemas.microsoft.com/office/powerpoint/2010/main" val="3617046349"/>
      </p:ext>
    </p:extLst>
  </p:cSld>
  <p:clrMap bg1="lt1" tx1="dk1" bg2="lt2" tx2="dk2" accent1="accent1" accent2="accent2" accent3="accent3" accent4="accent4" accent5="accent5" accent6="accent6" hlink="hlink" folHlink="folHlink"/>
  <p:notesStyle>
    <a:lvl1pPr marL="0" algn="l" defTabSz="2479371" rtl="0" eaLnBrk="1" latinLnBrk="0" hangingPunct="1">
      <a:defRPr kumimoji="1" sz="3253" kern="1200">
        <a:solidFill>
          <a:schemeClr val="tx1"/>
        </a:solidFill>
        <a:latin typeface="+mn-lt"/>
        <a:ea typeface="+mn-ea"/>
        <a:cs typeface="+mn-cs"/>
      </a:defRPr>
    </a:lvl1pPr>
    <a:lvl2pPr marL="1239686" algn="l" defTabSz="2479371" rtl="0" eaLnBrk="1" latinLnBrk="0" hangingPunct="1">
      <a:defRPr kumimoji="1" sz="3253" kern="1200">
        <a:solidFill>
          <a:schemeClr val="tx1"/>
        </a:solidFill>
        <a:latin typeface="+mn-lt"/>
        <a:ea typeface="+mn-ea"/>
        <a:cs typeface="+mn-cs"/>
      </a:defRPr>
    </a:lvl2pPr>
    <a:lvl3pPr marL="2479371" algn="l" defTabSz="2479371" rtl="0" eaLnBrk="1" latinLnBrk="0" hangingPunct="1">
      <a:defRPr kumimoji="1" sz="3253" kern="1200">
        <a:solidFill>
          <a:schemeClr val="tx1"/>
        </a:solidFill>
        <a:latin typeface="+mn-lt"/>
        <a:ea typeface="+mn-ea"/>
        <a:cs typeface="+mn-cs"/>
      </a:defRPr>
    </a:lvl3pPr>
    <a:lvl4pPr marL="3719057" algn="l" defTabSz="2479371" rtl="0" eaLnBrk="1" latinLnBrk="0" hangingPunct="1">
      <a:defRPr kumimoji="1" sz="3253" kern="1200">
        <a:solidFill>
          <a:schemeClr val="tx1"/>
        </a:solidFill>
        <a:latin typeface="+mn-lt"/>
        <a:ea typeface="+mn-ea"/>
        <a:cs typeface="+mn-cs"/>
      </a:defRPr>
    </a:lvl4pPr>
    <a:lvl5pPr marL="4958742" algn="l" defTabSz="2479371" rtl="0" eaLnBrk="1" latinLnBrk="0" hangingPunct="1">
      <a:defRPr kumimoji="1" sz="3253" kern="1200">
        <a:solidFill>
          <a:schemeClr val="tx1"/>
        </a:solidFill>
        <a:latin typeface="+mn-lt"/>
        <a:ea typeface="+mn-ea"/>
        <a:cs typeface="+mn-cs"/>
      </a:defRPr>
    </a:lvl5pPr>
    <a:lvl6pPr marL="6198428" algn="l" defTabSz="2479371" rtl="0" eaLnBrk="1" latinLnBrk="0" hangingPunct="1">
      <a:defRPr kumimoji="1" sz="3253" kern="1200">
        <a:solidFill>
          <a:schemeClr val="tx1"/>
        </a:solidFill>
        <a:latin typeface="+mn-lt"/>
        <a:ea typeface="+mn-ea"/>
        <a:cs typeface="+mn-cs"/>
      </a:defRPr>
    </a:lvl6pPr>
    <a:lvl7pPr marL="7438114" algn="l" defTabSz="2479371" rtl="0" eaLnBrk="1" latinLnBrk="0" hangingPunct="1">
      <a:defRPr kumimoji="1" sz="3253" kern="1200">
        <a:solidFill>
          <a:schemeClr val="tx1"/>
        </a:solidFill>
        <a:latin typeface="+mn-lt"/>
        <a:ea typeface="+mn-ea"/>
        <a:cs typeface="+mn-cs"/>
      </a:defRPr>
    </a:lvl7pPr>
    <a:lvl8pPr marL="8677798" algn="l" defTabSz="2479371" rtl="0" eaLnBrk="1" latinLnBrk="0" hangingPunct="1">
      <a:defRPr kumimoji="1" sz="3253" kern="1200">
        <a:solidFill>
          <a:schemeClr val="tx1"/>
        </a:solidFill>
        <a:latin typeface="+mn-lt"/>
        <a:ea typeface="+mn-ea"/>
        <a:cs typeface="+mn-cs"/>
      </a:defRPr>
    </a:lvl8pPr>
    <a:lvl9pPr marL="9917484" algn="l" defTabSz="2479371" rtl="0" eaLnBrk="1" latinLnBrk="0" hangingPunct="1">
      <a:defRPr kumimoji="1" sz="325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53D9CB7-AF7D-40CA-A157-09DEBD29C7FC}" type="slidenum">
              <a:rPr kumimoji="1" lang="ja-JP" altLang="en-US" smtClean="0"/>
              <a:t>1</a:t>
            </a:fld>
            <a:endParaRPr kumimoji="1" lang="ja-JP" altLang="en-US"/>
          </a:p>
        </p:txBody>
      </p:sp>
    </p:spTree>
    <p:extLst>
      <p:ext uri="{BB962C8B-B14F-4D97-AF65-F5344CB8AC3E}">
        <p14:creationId xmlns:p14="http://schemas.microsoft.com/office/powerpoint/2010/main" val="3162543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ja-JP" altLang="en-US"/>
              <a:t>マスター タイトルの書式設定</a:t>
            </a:r>
            <a:endParaRPr lang="en-US" dirty="0"/>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428705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115769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375864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41314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2410889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81421" y="5692400"/>
            <a:ext cx="12866966" cy="13567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26826" y="5692400"/>
            <a:ext cx="12866966" cy="13567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677367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ja-JP" altLang="en-US"/>
              <a:t>マスター テキストの書式設定</a:t>
            </a:r>
          </a:p>
        </p:txBody>
      </p:sp>
      <p:sp>
        <p:nvSpPr>
          <p:cNvPr id="4" name="Content Placeholder 3"/>
          <p:cNvSpPr>
            <a:spLocks noGrp="1"/>
          </p:cNvSpPr>
          <p:nvPr>
            <p:ph sz="half" idx="2"/>
          </p:nvPr>
        </p:nvSpPr>
        <p:spPr>
          <a:xfrm>
            <a:off x="2085368" y="7810963"/>
            <a:ext cx="12807832" cy="114887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ja-JP" altLang="en-US"/>
              <a:t>マスター テキストの書式設定</a:t>
            </a:r>
          </a:p>
        </p:txBody>
      </p:sp>
      <p:sp>
        <p:nvSpPr>
          <p:cNvPr id="6" name="Content Placeholder 5"/>
          <p:cNvSpPr>
            <a:spLocks noGrp="1"/>
          </p:cNvSpPr>
          <p:nvPr>
            <p:ph sz="quarter" idx="4"/>
          </p:nvPr>
        </p:nvSpPr>
        <p:spPr>
          <a:xfrm>
            <a:off x="15326828" y="7810963"/>
            <a:ext cx="12870909" cy="114887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422833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20093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268399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ja-JP" altLang="en-US"/>
              <a:t>マスター タイトルの書式設定</a:t>
            </a:r>
            <a:endParaRPr lang="en-US" dirty="0"/>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1128430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EEFDFE8-288E-4499-AB30-F8828511573B}" type="datetimeFigureOut">
              <a:rPr kumimoji="1" lang="ja-JP" altLang="en-US" smtClean="0"/>
              <a:t>2024/6/23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315327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DEEFDFE8-288E-4499-AB30-F8828511573B}" type="datetimeFigureOut">
              <a:rPr kumimoji="1" lang="ja-JP" altLang="en-US" smtClean="0"/>
              <a:t>2024/6/23</a:t>
            </a:fld>
            <a:endParaRPr kumimoji="1" lang="ja-JP" altLang="en-US"/>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7337122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51191" rtl="0" eaLnBrk="1" latinLnBrk="0" hangingPunct="1">
        <a:lnSpc>
          <a:spcPct val="90000"/>
        </a:lnSpc>
        <a:spcBef>
          <a:spcPct val="0"/>
        </a:spcBef>
        <a:buNone/>
        <a:defRPr kumimoji="1"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kumimoji="1"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kumimoji="1"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kumimoji="1"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9pPr>
    </p:bodyStyle>
    <p:otherStyle>
      <a:defPPr>
        <a:defRPr lang="en-US"/>
      </a:defPPr>
      <a:lvl1pPr marL="0" algn="l" defTabSz="2851191" rtl="0" eaLnBrk="1" latinLnBrk="0" hangingPunct="1">
        <a:defRPr kumimoji="1" sz="5613" kern="1200">
          <a:solidFill>
            <a:schemeClr val="tx1"/>
          </a:solidFill>
          <a:latin typeface="+mn-lt"/>
          <a:ea typeface="+mn-ea"/>
          <a:cs typeface="+mn-cs"/>
        </a:defRPr>
      </a:lvl1pPr>
      <a:lvl2pPr marL="1425595" algn="l" defTabSz="2851191" rtl="0" eaLnBrk="1" latinLnBrk="0" hangingPunct="1">
        <a:defRPr kumimoji="1" sz="5613" kern="1200">
          <a:solidFill>
            <a:schemeClr val="tx1"/>
          </a:solidFill>
          <a:latin typeface="+mn-lt"/>
          <a:ea typeface="+mn-ea"/>
          <a:cs typeface="+mn-cs"/>
        </a:defRPr>
      </a:lvl2pPr>
      <a:lvl3pPr marL="2851191" algn="l" defTabSz="2851191" rtl="0" eaLnBrk="1" latinLnBrk="0" hangingPunct="1">
        <a:defRPr kumimoji="1" sz="5613" kern="1200">
          <a:solidFill>
            <a:schemeClr val="tx1"/>
          </a:solidFill>
          <a:latin typeface="+mn-lt"/>
          <a:ea typeface="+mn-ea"/>
          <a:cs typeface="+mn-cs"/>
        </a:defRPr>
      </a:lvl3pPr>
      <a:lvl4pPr marL="4276786" algn="l" defTabSz="2851191" rtl="0" eaLnBrk="1" latinLnBrk="0" hangingPunct="1">
        <a:defRPr kumimoji="1" sz="5613" kern="1200">
          <a:solidFill>
            <a:schemeClr val="tx1"/>
          </a:solidFill>
          <a:latin typeface="+mn-lt"/>
          <a:ea typeface="+mn-ea"/>
          <a:cs typeface="+mn-cs"/>
        </a:defRPr>
      </a:lvl4pPr>
      <a:lvl5pPr marL="5702381" algn="l" defTabSz="2851191" rtl="0" eaLnBrk="1" latinLnBrk="0" hangingPunct="1">
        <a:defRPr kumimoji="1" sz="5613" kern="1200">
          <a:solidFill>
            <a:schemeClr val="tx1"/>
          </a:solidFill>
          <a:latin typeface="+mn-lt"/>
          <a:ea typeface="+mn-ea"/>
          <a:cs typeface="+mn-cs"/>
        </a:defRPr>
      </a:lvl5pPr>
      <a:lvl6pPr marL="7127977" algn="l" defTabSz="2851191" rtl="0" eaLnBrk="1" latinLnBrk="0" hangingPunct="1">
        <a:defRPr kumimoji="1" sz="5613" kern="1200">
          <a:solidFill>
            <a:schemeClr val="tx1"/>
          </a:solidFill>
          <a:latin typeface="+mn-lt"/>
          <a:ea typeface="+mn-ea"/>
          <a:cs typeface="+mn-cs"/>
        </a:defRPr>
      </a:lvl6pPr>
      <a:lvl7pPr marL="8553572" algn="l" defTabSz="2851191" rtl="0" eaLnBrk="1" latinLnBrk="0" hangingPunct="1">
        <a:defRPr kumimoji="1" sz="5613" kern="1200">
          <a:solidFill>
            <a:schemeClr val="tx1"/>
          </a:solidFill>
          <a:latin typeface="+mn-lt"/>
          <a:ea typeface="+mn-ea"/>
          <a:cs typeface="+mn-cs"/>
        </a:defRPr>
      </a:lvl7pPr>
      <a:lvl8pPr marL="9979167" algn="l" defTabSz="2851191" rtl="0" eaLnBrk="1" latinLnBrk="0" hangingPunct="1">
        <a:defRPr kumimoji="1" sz="5613" kern="1200">
          <a:solidFill>
            <a:schemeClr val="tx1"/>
          </a:solidFill>
          <a:latin typeface="+mn-lt"/>
          <a:ea typeface="+mn-ea"/>
          <a:cs typeface="+mn-cs"/>
        </a:defRPr>
      </a:lvl8pPr>
      <a:lvl9pPr marL="11404763" algn="l" defTabSz="2851191" rtl="0" eaLnBrk="1" latinLnBrk="0" hangingPunct="1">
        <a:defRPr kumimoji="1"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6.png"/><Relationship Id="rId26" Type="http://schemas.openxmlformats.org/officeDocument/2006/relationships/image" Target="../media/image24.jpeg"/><Relationship Id="rId3" Type="http://schemas.openxmlformats.org/officeDocument/2006/relationships/image" Target="../media/image1.gif"/><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32" Type="http://schemas.openxmlformats.org/officeDocument/2006/relationships/image" Target="../media/image30.jpe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jpe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jpeg"/><Relationship Id="rId8"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正方形/長方形 1078">
            <a:extLst>
              <a:ext uri="{FF2B5EF4-FFF2-40B4-BE49-F238E27FC236}">
                <a16:creationId xmlns:a16="http://schemas.microsoft.com/office/drawing/2014/main" id="{47B38D3E-7F58-3247-D244-071BA21055A1}"/>
              </a:ext>
            </a:extLst>
          </p:cNvPr>
          <p:cNvSpPr/>
          <p:nvPr/>
        </p:nvSpPr>
        <p:spPr>
          <a:xfrm>
            <a:off x="24721704" y="16907638"/>
            <a:ext cx="5463340" cy="981082"/>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A9AD7137-5E12-E249-9164-4B8560699D77}"/>
              </a:ext>
            </a:extLst>
          </p:cNvPr>
          <p:cNvSpPr/>
          <p:nvPr/>
        </p:nvSpPr>
        <p:spPr>
          <a:xfrm>
            <a:off x="24721704" y="16045646"/>
            <a:ext cx="5463340" cy="848373"/>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正方形/長方形 1037">
            <a:extLst>
              <a:ext uri="{FF2B5EF4-FFF2-40B4-BE49-F238E27FC236}">
                <a16:creationId xmlns:a16="http://schemas.microsoft.com/office/drawing/2014/main" id="{89688B4E-2A3A-E5DD-68FB-EEAA52192F3D}"/>
              </a:ext>
            </a:extLst>
          </p:cNvPr>
          <p:cNvSpPr/>
          <p:nvPr/>
        </p:nvSpPr>
        <p:spPr>
          <a:xfrm>
            <a:off x="120877" y="12293402"/>
            <a:ext cx="7585267" cy="4499189"/>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400" b="1" dirty="0">
              <a:solidFill>
                <a:schemeClr val="tx1"/>
              </a:solidFill>
            </a:endParaRPr>
          </a:p>
          <a:p>
            <a:r>
              <a:rPr kumimoji="1" lang="en-US" altLang="ja-JP" sz="1400" b="1" dirty="0">
                <a:solidFill>
                  <a:schemeClr val="tx1"/>
                </a:solidFill>
              </a:rPr>
              <a:t>  </a:t>
            </a:r>
            <a:r>
              <a:rPr kumimoji="1" lang="en-US" altLang="ja-JP" b="1" dirty="0">
                <a:solidFill>
                  <a:schemeClr val="tx1"/>
                </a:solidFill>
              </a:rPr>
              <a:t>Robo.1 </a:t>
            </a:r>
            <a:endParaRPr kumimoji="1" lang="ja-JP" altLang="en-US" sz="1400" b="1" dirty="0">
              <a:solidFill>
                <a:schemeClr val="tx1"/>
              </a:solidFill>
            </a:endParaRPr>
          </a:p>
        </p:txBody>
      </p:sp>
      <p:sp>
        <p:nvSpPr>
          <p:cNvPr id="22" name="正方形/長方形 21">
            <a:extLst>
              <a:ext uri="{FF2B5EF4-FFF2-40B4-BE49-F238E27FC236}">
                <a16:creationId xmlns:a16="http://schemas.microsoft.com/office/drawing/2014/main" id="{A6CE0295-21EB-A0DE-65B9-4362601EF4E4}"/>
              </a:ext>
            </a:extLst>
          </p:cNvPr>
          <p:cNvSpPr/>
          <p:nvPr/>
        </p:nvSpPr>
        <p:spPr>
          <a:xfrm>
            <a:off x="0" y="0"/>
            <a:ext cx="30275213" cy="1498600"/>
          </a:xfrm>
          <a:prstGeom prst="rect">
            <a:avLst/>
          </a:prstGeom>
          <a:solidFill>
            <a:srgbClr val="12270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8AA5446-CB9F-4B9D-6953-391F3E7D99F4}"/>
              </a:ext>
            </a:extLst>
          </p:cNvPr>
          <p:cNvSpPr txBox="1"/>
          <p:nvPr/>
        </p:nvSpPr>
        <p:spPr>
          <a:xfrm>
            <a:off x="284576" y="98775"/>
            <a:ext cx="5848562" cy="1231106"/>
          </a:xfrm>
          <a:prstGeom prst="rect">
            <a:avLst/>
          </a:prstGeom>
          <a:noFill/>
        </p:spPr>
        <p:txBody>
          <a:bodyPr wrap="square" rtlCol="0">
            <a:spAutoFit/>
          </a:bodyPr>
          <a:lstStyle/>
          <a:p>
            <a:pPr algn="ctr"/>
            <a:r>
              <a:rPr kumimoji="1" lang="en-US" altLang="ja-JP" sz="5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Munako Artemis</a:t>
            </a:r>
            <a:br>
              <a:rPr kumimoji="1" lang="en-US" altLang="ja-JP" sz="48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20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Munakata Junior High School</a:t>
            </a:r>
            <a:endParaRPr kumimoji="1" lang="ja-JP" altLang="en-US" sz="48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6" name="テキスト ボックス 15">
            <a:extLst>
              <a:ext uri="{FF2B5EF4-FFF2-40B4-BE49-F238E27FC236}">
                <a16:creationId xmlns:a16="http://schemas.microsoft.com/office/drawing/2014/main" id="{22AFE736-44EB-A8FB-3734-08466CF310FE}"/>
              </a:ext>
            </a:extLst>
          </p:cNvPr>
          <p:cNvSpPr txBox="1"/>
          <p:nvPr/>
        </p:nvSpPr>
        <p:spPr>
          <a:xfrm>
            <a:off x="6482521" y="114591"/>
            <a:ext cx="2023117"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REGION</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7" name="テキスト ボックス 16">
            <a:extLst>
              <a:ext uri="{FF2B5EF4-FFF2-40B4-BE49-F238E27FC236}">
                <a16:creationId xmlns:a16="http://schemas.microsoft.com/office/drawing/2014/main" id="{3105F029-5AC1-0BA3-5BF6-B6E1D8DF378C}"/>
              </a:ext>
            </a:extLst>
          </p:cNvPr>
          <p:cNvSpPr txBox="1"/>
          <p:nvPr/>
        </p:nvSpPr>
        <p:spPr>
          <a:xfrm>
            <a:off x="6831398" y="534221"/>
            <a:ext cx="2023117" cy="707886"/>
          </a:xfrm>
          <a:prstGeom prst="rect">
            <a:avLst/>
          </a:prstGeom>
          <a:noFill/>
        </p:spPr>
        <p:txBody>
          <a:bodyPr wrap="square" rtlCol="0">
            <a:spAutoFit/>
          </a:bodyPr>
          <a:lstStyle/>
          <a:p>
            <a:r>
              <a:rPr kumimoji="1" lang="en-US" altLang="ja-JP"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JAPAN</a:t>
            </a:r>
            <a:endParaRPr kumimoji="1" lang="ja-JP" altLang="en-US"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1026" name="Picture 2" descr="国旗・国歌」について - 内閣府">
            <a:extLst>
              <a:ext uri="{FF2B5EF4-FFF2-40B4-BE49-F238E27FC236}">
                <a16:creationId xmlns:a16="http://schemas.microsoft.com/office/drawing/2014/main" id="{192F133A-DD39-1BD8-0E1C-08A1DA135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1605" y="189988"/>
            <a:ext cx="1578179" cy="1052119"/>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CF5E8488-9D1E-115C-0833-E8B01B4C4185}"/>
              </a:ext>
            </a:extLst>
          </p:cNvPr>
          <p:cNvSpPr txBox="1"/>
          <p:nvPr/>
        </p:nvSpPr>
        <p:spPr>
          <a:xfrm>
            <a:off x="11378649" y="503443"/>
            <a:ext cx="3382128" cy="769441"/>
          </a:xfrm>
          <a:prstGeom prst="rect">
            <a:avLst/>
          </a:prstGeom>
          <a:noFill/>
        </p:spPr>
        <p:txBody>
          <a:bodyPr wrap="square" rtlCol="0">
            <a:spAutoFit/>
          </a:bodyPr>
          <a:lstStyle/>
          <a:p>
            <a:r>
              <a:rPr kumimoji="1" lang="en-US" altLang="ja-JP" sz="22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Soccer </a:t>
            </a:r>
          </a:p>
          <a:p>
            <a:r>
              <a:rPr kumimoji="1" lang="en-US" altLang="ja-JP" sz="22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Light Weight League</a:t>
            </a:r>
            <a:endParaRPr kumimoji="1" lang="ja-JP" altLang="en-US" sz="22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23" name="テキスト ボックス 22">
            <a:extLst>
              <a:ext uri="{FF2B5EF4-FFF2-40B4-BE49-F238E27FC236}">
                <a16:creationId xmlns:a16="http://schemas.microsoft.com/office/drawing/2014/main" id="{97DE7244-0AC4-9460-A599-28BD5804E6FA}"/>
              </a:ext>
            </a:extLst>
          </p:cNvPr>
          <p:cNvSpPr txBox="1"/>
          <p:nvPr/>
        </p:nvSpPr>
        <p:spPr>
          <a:xfrm>
            <a:off x="10888252" y="96634"/>
            <a:ext cx="2023117"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LEAGUE</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cxnSp>
        <p:nvCxnSpPr>
          <p:cNvPr id="30" name="直線コネクタ 29">
            <a:extLst>
              <a:ext uri="{FF2B5EF4-FFF2-40B4-BE49-F238E27FC236}">
                <a16:creationId xmlns:a16="http://schemas.microsoft.com/office/drawing/2014/main" id="{D01B721A-331B-EB34-CF5A-4A1C34E29C7B}"/>
              </a:ext>
            </a:extLst>
          </p:cNvPr>
          <p:cNvCxnSpPr>
            <a:cxnSpLocks/>
          </p:cNvCxnSpPr>
          <p:nvPr/>
        </p:nvCxnSpPr>
        <p:spPr>
          <a:xfrm>
            <a:off x="10690644" y="113289"/>
            <a:ext cx="0" cy="127228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37A1D100-1800-45CF-D8EB-F0AA5F7EFCF8}"/>
              </a:ext>
            </a:extLst>
          </p:cNvPr>
          <p:cNvCxnSpPr>
            <a:cxnSpLocks/>
          </p:cNvCxnSpPr>
          <p:nvPr/>
        </p:nvCxnSpPr>
        <p:spPr>
          <a:xfrm>
            <a:off x="15427744"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2D2E8332-FC2E-E1C3-14D1-A6146B6EFC58}"/>
              </a:ext>
            </a:extLst>
          </p:cNvPr>
          <p:cNvCxnSpPr>
            <a:cxnSpLocks/>
          </p:cNvCxnSpPr>
          <p:nvPr/>
        </p:nvCxnSpPr>
        <p:spPr>
          <a:xfrm>
            <a:off x="6337381" y="136149"/>
            <a:ext cx="0" cy="124942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1" name="グループ化 60">
            <a:extLst>
              <a:ext uri="{FF2B5EF4-FFF2-40B4-BE49-F238E27FC236}">
                <a16:creationId xmlns:a16="http://schemas.microsoft.com/office/drawing/2014/main" id="{726F1969-E51A-94A0-5E52-FE24B0CB4800}"/>
              </a:ext>
            </a:extLst>
          </p:cNvPr>
          <p:cNvGrpSpPr/>
          <p:nvPr/>
        </p:nvGrpSpPr>
        <p:grpSpPr>
          <a:xfrm>
            <a:off x="22977067" y="56802"/>
            <a:ext cx="7045884" cy="1424849"/>
            <a:chOff x="15582679" y="56802"/>
            <a:chExt cx="7045884" cy="1424849"/>
          </a:xfrm>
        </p:grpSpPr>
        <p:sp>
          <p:nvSpPr>
            <p:cNvPr id="43" name="テキスト ボックス 42">
              <a:extLst>
                <a:ext uri="{FF2B5EF4-FFF2-40B4-BE49-F238E27FC236}">
                  <a16:creationId xmlns:a16="http://schemas.microsoft.com/office/drawing/2014/main" id="{263DE6B9-6B85-A26F-1745-0670268D6C92}"/>
                </a:ext>
              </a:extLst>
            </p:cNvPr>
            <p:cNvSpPr txBox="1"/>
            <p:nvPr/>
          </p:nvSpPr>
          <p:spPr>
            <a:xfrm>
              <a:off x="15582679" y="56802"/>
              <a:ext cx="3170142" cy="1384995"/>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Website</a:t>
              </a:r>
            </a:p>
            <a:p>
              <a:r>
                <a:rPr kumimoji="1" lang="en-US" altLang="ja-JP" sz="14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https://munako-artemis.github.io/</a:t>
              </a:r>
            </a:p>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X(Twitter)</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https://x.com/munako_artemis</a:t>
              </a:r>
              <a:br>
                <a:rPr kumimoji="1" lang="en-US" altLang="ja-JP" sz="12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GitHub</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https://github.com/MUNAKATA-EPC </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49" name="図 48" descr="QR コード&#10;&#10;自動的に生成された説明">
              <a:extLst>
                <a:ext uri="{FF2B5EF4-FFF2-40B4-BE49-F238E27FC236}">
                  <a16:creationId xmlns:a16="http://schemas.microsoft.com/office/drawing/2014/main" id="{3BD2393D-7846-470B-A9D6-5CFCA80D3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458" y="113289"/>
              <a:ext cx="1043637" cy="1043637"/>
            </a:xfrm>
            <a:prstGeom prst="rect">
              <a:avLst/>
            </a:prstGeom>
          </p:spPr>
        </p:pic>
        <p:sp>
          <p:nvSpPr>
            <p:cNvPr id="50" name="テキスト ボックス 49">
              <a:extLst>
                <a:ext uri="{FF2B5EF4-FFF2-40B4-BE49-F238E27FC236}">
                  <a16:creationId xmlns:a16="http://schemas.microsoft.com/office/drawing/2014/main" id="{68277D5A-08EC-922B-8E8B-BEF3CE8B7119}"/>
                </a:ext>
              </a:extLst>
            </p:cNvPr>
            <p:cNvSpPr txBox="1"/>
            <p:nvPr/>
          </p:nvSpPr>
          <p:spPr>
            <a:xfrm>
              <a:off x="19090122" y="1173874"/>
              <a:ext cx="946220"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Website</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52" name="図 51" descr="QR コード&#10;&#10;自動的に生成された説明">
              <a:extLst>
                <a:ext uri="{FF2B5EF4-FFF2-40B4-BE49-F238E27FC236}">
                  <a16:creationId xmlns:a16="http://schemas.microsoft.com/office/drawing/2014/main" id="{FF08D999-9790-3253-F324-36FB7967E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07732" y="113289"/>
              <a:ext cx="1043637" cy="1043637"/>
            </a:xfrm>
            <a:prstGeom prst="rect">
              <a:avLst/>
            </a:prstGeom>
          </p:spPr>
        </p:pic>
        <p:sp>
          <p:nvSpPr>
            <p:cNvPr id="53" name="テキスト ボックス 52">
              <a:extLst>
                <a:ext uri="{FF2B5EF4-FFF2-40B4-BE49-F238E27FC236}">
                  <a16:creationId xmlns:a16="http://schemas.microsoft.com/office/drawing/2014/main" id="{84940A59-FCA5-FC48-44EE-9A26EEAD84EF}"/>
                </a:ext>
              </a:extLst>
            </p:cNvPr>
            <p:cNvSpPr txBox="1"/>
            <p:nvPr/>
          </p:nvSpPr>
          <p:spPr>
            <a:xfrm>
              <a:off x="20227480" y="1173874"/>
              <a:ext cx="1310456"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X(Twitter)</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55" name="図 54" descr="QR コード&#10;&#10;自動的に生成された説明">
              <a:extLst>
                <a:ext uri="{FF2B5EF4-FFF2-40B4-BE49-F238E27FC236}">
                  <a16:creationId xmlns:a16="http://schemas.microsoft.com/office/drawing/2014/main" id="{18E16C71-A1B9-F5C9-6680-D70D775D48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84926" y="115178"/>
              <a:ext cx="1043637" cy="1043637"/>
            </a:xfrm>
            <a:prstGeom prst="rect">
              <a:avLst/>
            </a:prstGeom>
          </p:spPr>
        </p:pic>
        <p:sp>
          <p:nvSpPr>
            <p:cNvPr id="56" name="テキスト ボックス 55">
              <a:extLst>
                <a:ext uri="{FF2B5EF4-FFF2-40B4-BE49-F238E27FC236}">
                  <a16:creationId xmlns:a16="http://schemas.microsoft.com/office/drawing/2014/main" id="{85E936F8-799A-B370-A0B6-917AC322919A}"/>
                </a:ext>
              </a:extLst>
            </p:cNvPr>
            <p:cNvSpPr txBox="1"/>
            <p:nvPr/>
          </p:nvSpPr>
          <p:spPr>
            <a:xfrm>
              <a:off x="21701598" y="1173874"/>
              <a:ext cx="872355"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GitHub</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grpSp>
      <p:cxnSp>
        <p:nvCxnSpPr>
          <p:cNvPr id="57" name="直線コネクタ 56">
            <a:extLst>
              <a:ext uri="{FF2B5EF4-FFF2-40B4-BE49-F238E27FC236}">
                <a16:creationId xmlns:a16="http://schemas.microsoft.com/office/drawing/2014/main" id="{3FDFCEA9-67F9-AE3A-EBF1-471B803032B5}"/>
              </a:ext>
            </a:extLst>
          </p:cNvPr>
          <p:cNvCxnSpPr>
            <a:cxnSpLocks/>
          </p:cNvCxnSpPr>
          <p:nvPr/>
        </p:nvCxnSpPr>
        <p:spPr>
          <a:xfrm>
            <a:off x="22869944"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62" name="テキスト ボックス 61">
            <a:extLst>
              <a:ext uri="{FF2B5EF4-FFF2-40B4-BE49-F238E27FC236}">
                <a16:creationId xmlns:a16="http://schemas.microsoft.com/office/drawing/2014/main" id="{9730B7A4-F034-5679-3C19-49B19CBE713F}"/>
              </a:ext>
            </a:extLst>
          </p:cNvPr>
          <p:cNvSpPr txBox="1"/>
          <p:nvPr/>
        </p:nvSpPr>
        <p:spPr>
          <a:xfrm>
            <a:off x="15534867" y="56802"/>
            <a:ext cx="2705100"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Member</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63" name="テキスト ボックス 62">
            <a:extLst>
              <a:ext uri="{FF2B5EF4-FFF2-40B4-BE49-F238E27FC236}">
                <a16:creationId xmlns:a16="http://schemas.microsoft.com/office/drawing/2014/main" id="{228AA7D8-F653-C0DD-FC31-3A625AC6CDD2}"/>
              </a:ext>
            </a:extLst>
          </p:cNvPr>
          <p:cNvSpPr txBox="1"/>
          <p:nvPr/>
        </p:nvSpPr>
        <p:spPr>
          <a:xfrm>
            <a:off x="15802574" y="454323"/>
            <a:ext cx="7323995" cy="954107"/>
          </a:xfrm>
          <a:prstGeom prst="rect">
            <a:avLst/>
          </a:prstGeom>
          <a:noFill/>
        </p:spPr>
        <p:txBody>
          <a:bodyPr wrap="square" rtlCol="0">
            <a:spAutoFit/>
          </a:bodyPr>
          <a:lstStyle/>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Kyle Matsuda		  :	  Hardware Of Robot.1</a:t>
            </a:r>
            <a:b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Yuki Meno		  :	  Hardware Of Robot.2 Mainly</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Rentaro Ishihara	  :	  Software Of Robot.1 / Hardware Of Robot.2</a:t>
            </a:r>
            <a:b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Ryota Kumadaki 	  :	  Software Of Robot.2</a:t>
            </a:r>
            <a:endParaRPr kumimoji="1" lang="ja-JP" altLang="en-US"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025" name="テキスト ボックス 1024">
            <a:extLst>
              <a:ext uri="{FF2B5EF4-FFF2-40B4-BE49-F238E27FC236}">
                <a16:creationId xmlns:a16="http://schemas.microsoft.com/office/drawing/2014/main" id="{6C0C635A-EDC3-3943-726F-690320B5DC67}"/>
              </a:ext>
            </a:extLst>
          </p:cNvPr>
          <p:cNvSpPr txBox="1"/>
          <p:nvPr/>
        </p:nvSpPr>
        <p:spPr>
          <a:xfrm>
            <a:off x="79561" y="7016096"/>
            <a:ext cx="7588246" cy="4339650"/>
          </a:xfrm>
          <a:prstGeom prst="rect">
            <a:avLst/>
          </a:prstGeom>
          <a:noFill/>
        </p:spPr>
        <p:txBody>
          <a:bodyPr wrap="square" rtlCol="0">
            <a:spAutoFit/>
          </a:bodyPr>
          <a:lstStyle/>
          <a:p>
            <a:r>
              <a:rPr lang="en-US" altLang="ja-JP" sz="1200" b="0" i="0" dirty="0">
                <a:effectLst/>
                <a:latin typeface="gg sans"/>
              </a:rPr>
              <a:t>Munako Artemis</a:t>
            </a:r>
            <a:r>
              <a:rPr lang="ja-JP" altLang="en-US" sz="1200" b="0" i="0" dirty="0">
                <a:effectLst/>
                <a:latin typeface="gg sans"/>
              </a:rPr>
              <a:t>は日本のロボットチームで、</a:t>
            </a:r>
            <a:r>
              <a:rPr lang="en-US" altLang="ja-JP" sz="1200" b="0" i="0" dirty="0">
                <a:effectLst/>
                <a:latin typeface="gg sans"/>
              </a:rPr>
              <a:t>Soccer LWL</a:t>
            </a:r>
            <a:r>
              <a:rPr lang="ja-JP" altLang="en-US" sz="1200" b="0" i="0" dirty="0">
                <a:effectLst/>
                <a:latin typeface="gg sans"/>
              </a:rPr>
              <a:t>に参加しています。 </a:t>
            </a:r>
            <a:r>
              <a:rPr lang="en-US" altLang="ja-JP" sz="1200" b="0" i="0" dirty="0">
                <a:effectLst/>
                <a:latin typeface="gg sans"/>
              </a:rPr>
              <a:t>4</a:t>
            </a:r>
            <a:r>
              <a:rPr lang="ja-JP" altLang="en-US" sz="1200" b="0" i="0" dirty="0">
                <a:effectLst/>
                <a:latin typeface="gg sans"/>
              </a:rPr>
              <a:t>人の高校生からなるチームで、</a:t>
            </a:r>
            <a:r>
              <a:rPr lang="en-US" altLang="ja-JP" sz="1200" b="0" i="0" dirty="0">
                <a:effectLst/>
                <a:latin typeface="gg sans"/>
              </a:rPr>
              <a:t>2021</a:t>
            </a:r>
            <a:r>
              <a:rPr lang="ja-JP" altLang="en-US" sz="1200" b="0" i="0" dirty="0">
                <a:effectLst/>
                <a:latin typeface="gg sans"/>
              </a:rPr>
              <a:t>年から活動をしています。</a:t>
            </a:r>
            <a:endParaRPr lang="en-US" altLang="ja-JP" sz="1200" b="0" i="0" dirty="0">
              <a:effectLst/>
              <a:latin typeface="gg sans"/>
            </a:endParaRPr>
          </a:p>
          <a:p>
            <a:endParaRPr lang="en-US" altLang="ja-JP" sz="1200" dirty="0">
              <a:latin typeface="gg sans"/>
            </a:endParaRPr>
          </a:p>
          <a:p>
            <a:r>
              <a:rPr lang="ja-JP" altLang="en-US" sz="1200" b="0" i="0" dirty="0">
                <a:effectLst/>
                <a:latin typeface="gg sans"/>
              </a:rPr>
              <a:t>ロボット設計は主に</a:t>
            </a:r>
            <a:r>
              <a:rPr lang="en-US" altLang="ja-JP" sz="1200" b="0" i="0" dirty="0">
                <a:effectLst/>
                <a:latin typeface="gg sans"/>
              </a:rPr>
              <a:t>Fusion 360, </a:t>
            </a:r>
            <a:r>
              <a:rPr lang="ja-JP" altLang="en-US" sz="1200" b="0" i="0" dirty="0">
                <a:effectLst/>
                <a:latin typeface="gg sans"/>
              </a:rPr>
              <a:t>回路設計には</a:t>
            </a:r>
            <a:r>
              <a:rPr lang="en-US" altLang="ja-JP" sz="1200" b="0" i="0" dirty="0">
                <a:effectLst/>
                <a:latin typeface="gg sans"/>
              </a:rPr>
              <a:t>KiCad</a:t>
            </a:r>
            <a:r>
              <a:rPr lang="ja-JP" altLang="en-US" sz="1200" b="0" i="0" dirty="0">
                <a:effectLst/>
                <a:latin typeface="gg sans"/>
              </a:rPr>
              <a:t>を使用し、</a:t>
            </a:r>
            <a:r>
              <a:rPr lang="en-US" altLang="ja-JP" sz="1200" b="0" i="0" dirty="0">
                <a:effectLst/>
                <a:latin typeface="gg sans"/>
              </a:rPr>
              <a:t>3D</a:t>
            </a:r>
            <a:r>
              <a:rPr lang="ja-JP" altLang="en-US" sz="1200" b="0" i="0" dirty="0">
                <a:effectLst/>
                <a:latin typeface="gg sans"/>
              </a:rPr>
              <a:t>プリンターを活用することで効率的に</a:t>
            </a:r>
            <a:endParaRPr lang="en-US" altLang="ja-JP" sz="1200" b="0" i="0" dirty="0">
              <a:effectLst/>
              <a:latin typeface="gg sans"/>
            </a:endParaRPr>
          </a:p>
          <a:p>
            <a:r>
              <a:rPr lang="ja-JP" altLang="en-US" sz="1200" b="0" i="0" dirty="0">
                <a:effectLst/>
                <a:latin typeface="gg sans"/>
              </a:rPr>
              <a:t>ロボットを作りました。 私たちのロボットはどちらもほとんど同じセンサー・マイコンを用い</a:t>
            </a:r>
            <a:r>
              <a:rPr lang="ja-JP" altLang="en-US" sz="1200" dirty="0">
                <a:latin typeface="gg sans"/>
              </a:rPr>
              <a:t>ており</a:t>
            </a:r>
            <a:r>
              <a:rPr lang="ja-JP" altLang="en-US" sz="1200" b="0" i="0" dirty="0">
                <a:effectLst/>
                <a:latin typeface="gg sans"/>
              </a:rPr>
              <a:t>、部品の管理を簡単にし、互換性を高めています。</a:t>
            </a:r>
            <a:endParaRPr lang="en-US" altLang="ja-JP" sz="1200" b="0" i="0" dirty="0">
              <a:effectLst/>
              <a:latin typeface="gg sans"/>
            </a:endParaRPr>
          </a:p>
          <a:p>
            <a:r>
              <a:rPr lang="ja-JP" altLang="en-US" sz="1200" b="0" i="0" dirty="0">
                <a:effectLst/>
                <a:latin typeface="gg sans"/>
              </a:rPr>
              <a:t>また、基本的に</a:t>
            </a:r>
            <a:r>
              <a:rPr lang="en-US" altLang="ja-JP" sz="1200" b="0" i="0" dirty="0">
                <a:effectLst/>
                <a:latin typeface="gg sans"/>
              </a:rPr>
              <a:t>C++(</a:t>
            </a:r>
            <a:r>
              <a:rPr lang="ja-JP" altLang="en-US" sz="1200" b="0" i="0" dirty="0">
                <a:effectLst/>
                <a:latin typeface="gg sans"/>
              </a:rPr>
              <a:t>ほとんどのマイコン</a:t>
            </a:r>
            <a:r>
              <a:rPr lang="en-US" altLang="ja-JP" sz="1200" b="0" i="0" dirty="0">
                <a:effectLst/>
                <a:latin typeface="gg sans"/>
              </a:rPr>
              <a:t>)</a:t>
            </a:r>
            <a:r>
              <a:rPr lang="ja-JP" altLang="en-US" sz="1200" b="0" i="0" dirty="0">
                <a:effectLst/>
                <a:latin typeface="gg sans"/>
              </a:rPr>
              <a:t>、</a:t>
            </a:r>
            <a:r>
              <a:rPr lang="en-US" altLang="ja-JP" sz="1200" b="0" i="0" dirty="0">
                <a:effectLst/>
                <a:latin typeface="gg sans"/>
              </a:rPr>
              <a:t>MicroPython(</a:t>
            </a:r>
            <a:r>
              <a:rPr lang="ja-JP" altLang="en-US" sz="1200" b="0" i="0" dirty="0">
                <a:effectLst/>
                <a:latin typeface="gg sans"/>
              </a:rPr>
              <a:t>カメラ</a:t>
            </a:r>
            <a:r>
              <a:rPr lang="en-US" altLang="ja-JP" sz="1200" b="0" i="0" dirty="0">
                <a:effectLst/>
                <a:latin typeface="gg sans"/>
              </a:rPr>
              <a:t>)</a:t>
            </a:r>
            <a:r>
              <a:rPr lang="ja-JP" altLang="en-US" sz="1200" b="0" i="0" dirty="0">
                <a:effectLst/>
                <a:latin typeface="gg sans"/>
              </a:rPr>
              <a:t>でプログラムされています。 </a:t>
            </a:r>
            <a:endParaRPr lang="en-US" altLang="ja-JP" sz="1200" b="0" i="0" dirty="0">
              <a:effectLst/>
              <a:latin typeface="gg sans"/>
            </a:endParaRPr>
          </a:p>
          <a:p>
            <a:endParaRPr lang="en-US" altLang="ja-JP" sz="1200" dirty="0">
              <a:latin typeface="gg sans"/>
            </a:endParaRPr>
          </a:p>
          <a:p>
            <a:r>
              <a:rPr lang="ja-JP" altLang="en-US" sz="1200" b="0" i="0" dirty="0">
                <a:effectLst/>
                <a:latin typeface="gg sans"/>
              </a:rPr>
              <a:t>世界大会に参加するにあたり、日本の大会で見つかった様々な問題点を解決するために、ロボット</a:t>
            </a:r>
            <a:r>
              <a:rPr lang="ja-JP" altLang="en-US" sz="1200" dirty="0">
                <a:latin typeface="gg sans"/>
              </a:rPr>
              <a:t>の</a:t>
            </a:r>
            <a:endParaRPr lang="en-US" altLang="ja-JP" sz="1200" dirty="0">
              <a:latin typeface="gg sans"/>
            </a:endParaRPr>
          </a:p>
          <a:p>
            <a:r>
              <a:rPr lang="ja-JP" altLang="en-US" sz="1200" b="0" i="0" dirty="0">
                <a:effectLst/>
                <a:latin typeface="gg sans"/>
              </a:rPr>
              <a:t>修正を行いました。</a:t>
            </a:r>
            <a:endParaRPr lang="en-US" altLang="ja-JP" sz="1200" b="0" i="0" dirty="0">
              <a:effectLst/>
              <a:latin typeface="gg sans"/>
            </a:endParaRPr>
          </a:p>
          <a:p>
            <a:r>
              <a:rPr lang="ja-JP" altLang="en-US" sz="1200" b="0" i="0" dirty="0">
                <a:effectLst/>
                <a:latin typeface="gg sans"/>
              </a:rPr>
              <a:t>日本大会では、特にアウトオブバウンズが非常に多く起きていたため、ラインセンサーの形状を改善</a:t>
            </a:r>
            <a:endParaRPr lang="en-US" altLang="ja-JP" sz="1200" b="0" i="0" dirty="0">
              <a:effectLst/>
              <a:latin typeface="gg sans"/>
            </a:endParaRPr>
          </a:p>
          <a:p>
            <a:r>
              <a:rPr lang="ja-JP" altLang="en-US" sz="1200" dirty="0">
                <a:latin typeface="gg sans"/>
              </a:rPr>
              <a:t>し、センサー処理のプログラムを新しく作り直すこと</a:t>
            </a:r>
            <a:r>
              <a:rPr lang="ja-JP" altLang="en-US" sz="1200" b="0" i="0" dirty="0">
                <a:effectLst/>
                <a:latin typeface="gg sans"/>
              </a:rPr>
              <a:t>で対策しました。 また、うまくボールを前に運べないことが多かったため、ボールをより捕捉しやすいように、口を広げ</a:t>
            </a:r>
            <a:r>
              <a:rPr lang="ja-JP" altLang="en-US" sz="1200" dirty="0">
                <a:latin typeface="gg sans"/>
              </a:rPr>
              <a:t>、ボール追跡のプログラムを改善しました。</a:t>
            </a:r>
            <a:endParaRPr lang="en-US" altLang="ja-JP" sz="1200" b="0" i="0" dirty="0">
              <a:effectLst/>
              <a:latin typeface="gg sans"/>
            </a:endParaRPr>
          </a:p>
          <a:p>
            <a:endParaRPr lang="en-US" altLang="ja-JP" sz="1200" dirty="0">
              <a:latin typeface="gg sans"/>
            </a:endParaRPr>
          </a:p>
          <a:p>
            <a:r>
              <a:rPr lang="ja-JP" altLang="en-US" sz="1200" b="0" i="0" dirty="0">
                <a:effectLst/>
                <a:latin typeface="gg sans"/>
              </a:rPr>
              <a:t>また、私たちのロボットはどちらもキッカー機構を搭載しており、ソレノイドを用いてボールをキックしています。 しかし、どの電圧・コンデンサーの容量でソレノイドを動作させたとき、一番強く蹴ることができるのか疑問に思いました。 そこで、動作電圧・コンデンサ容量によってどのように勢いが変化するのかを調査し、グラフにまとめることで一番強く蹴ることのできる設定を研究しました。</a:t>
            </a:r>
            <a:endParaRPr lang="en-US" altLang="ja-JP" sz="1200" b="0" i="0" dirty="0">
              <a:effectLst/>
              <a:latin typeface="gg sans"/>
            </a:endParaRPr>
          </a:p>
          <a:p>
            <a:endParaRPr kumimoji="1" lang="en-US" altLang="ja-JP" sz="1200" dirty="0">
              <a:latin typeface="gg sans"/>
              <a:cs typeface="Cascadia Code" panose="020B0609020000020004" pitchFamily="49" charset="0"/>
            </a:endParaRPr>
          </a:p>
          <a:p>
            <a:r>
              <a:rPr kumimoji="1" lang="ja-JP" altLang="en-US" sz="1200" dirty="0">
                <a:latin typeface="gg sans"/>
                <a:cs typeface="Cascadia Code" panose="020B0609020000020004" pitchFamily="49" charset="0"/>
              </a:rPr>
              <a:t>私たちは世界大会に参加するのは初めてですが、「様々な人と交流して様々な知識を身につけ、</a:t>
            </a:r>
            <a:endParaRPr kumimoji="1" lang="en-US" altLang="ja-JP" sz="1200" dirty="0">
              <a:latin typeface="gg sans"/>
              <a:cs typeface="Cascadia Code" panose="020B0609020000020004" pitchFamily="49" charset="0"/>
            </a:endParaRPr>
          </a:p>
          <a:p>
            <a:r>
              <a:rPr kumimoji="1" lang="ja-JP" altLang="en-US" sz="1200" dirty="0">
                <a:latin typeface="gg sans"/>
                <a:cs typeface="Cascadia Code" panose="020B0609020000020004" pitchFamily="49" charset="0"/>
              </a:rPr>
              <a:t>よりよい経験になるようにする」という気持ちを強く持っています。</a:t>
            </a:r>
            <a:endParaRPr kumimoji="1" lang="en-US" altLang="ja-JP" sz="1200" dirty="0">
              <a:latin typeface="gg sans"/>
              <a:cs typeface="Cascadia Code" panose="020B0609020000020004" pitchFamily="49" charset="0"/>
            </a:endParaRPr>
          </a:p>
          <a:p>
            <a:r>
              <a:rPr kumimoji="1" lang="ja-JP" altLang="en-US" sz="1200" dirty="0">
                <a:latin typeface="gg sans"/>
                <a:cs typeface="Cascadia Code" panose="020B0609020000020004" pitchFamily="49" charset="0"/>
              </a:rPr>
              <a:t>そこで、私たちの知識を様々な人に公開できるよう、ウェブサイト・</a:t>
            </a:r>
            <a:r>
              <a:rPr kumimoji="1" lang="en-US" altLang="ja-JP" sz="1200" dirty="0">
                <a:latin typeface="gg sans"/>
                <a:cs typeface="Cascadia Code" panose="020B0609020000020004" pitchFamily="49" charset="0"/>
              </a:rPr>
              <a:t>SNS</a:t>
            </a:r>
            <a:r>
              <a:rPr kumimoji="1" lang="ja-JP" altLang="en-US" sz="1200" dirty="0">
                <a:latin typeface="gg sans"/>
                <a:cs typeface="Cascadia Code" panose="020B0609020000020004" pitchFamily="49" charset="0"/>
              </a:rPr>
              <a:t>アカウントを作りました。</a:t>
            </a:r>
            <a:endParaRPr kumimoji="1" lang="en-US" altLang="ja-JP" sz="1200" dirty="0">
              <a:latin typeface="gg sans"/>
              <a:cs typeface="Cascadia Code" panose="020B0609020000020004" pitchFamily="49" charset="0"/>
            </a:endParaRPr>
          </a:p>
        </p:txBody>
      </p:sp>
      <p:sp>
        <p:nvSpPr>
          <p:cNvPr id="1045" name="正方形/長方形 1044">
            <a:extLst>
              <a:ext uri="{FF2B5EF4-FFF2-40B4-BE49-F238E27FC236}">
                <a16:creationId xmlns:a16="http://schemas.microsoft.com/office/drawing/2014/main" id="{883B3E8B-19A5-4E4B-7A21-02F3EC35520F}"/>
              </a:ext>
            </a:extLst>
          </p:cNvPr>
          <p:cNvSpPr/>
          <p:nvPr/>
        </p:nvSpPr>
        <p:spPr>
          <a:xfrm>
            <a:off x="-11089911" y="26119593"/>
            <a:ext cx="3093580" cy="47216"/>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400" b="1" dirty="0">
                <a:solidFill>
                  <a:schemeClr val="tx1"/>
                </a:solidFill>
              </a:rPr>
              <a:t>Robo.2</a:t>
            </a:r>
            <a:endParaRPr kumimoji="1" lang="ja-JP" altLang="en-US" sz="1400" b="1" dirty="0">
              <a:solidFill>
                <a:schemeClr val="tx1"/>
              </a:solidFill>
            </a:endParaRPr>
          </a:p>
        </p:txBody>
      </p:sp>
      <p:sp>
        <p:nvSpPr>
          <p:cNvPr id="1073" name="正方形/長方形 1072">
            <a:extLst>
              <a:ext uri="{FF2B5EF4-FFF2-40B4-BE49-F238E27FC236}">
                <a16:creationId xmlns:a16="http://schemas.microsoft.com/office/drawing/2014/main" id="{2C82573E-0281-FB84-7FE2-53C49F0D80C5}"/>
              </a:ext>
            </a:extLst>
          </p:cNvPr>
          <p:cNvSpPr/>
          <p:nvPr/>
        </p:nvSpPr>
        <p:spPr>
          <a:xfrm>
            <a:off x="82548" y="16845217"/>
            <a:ext cx="7585263" cy="4360626"/>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600" b="1" dirty="0">
              <a:solidFill>
                <a:schemeClr val="tx1"/>
              </a:solidFill>
            </a:endParaRPr>
          </a:p>
          <a:p>
            <a:r>
              <a:rPr kumimoji="1" lang="en-US" altLang="ja-JP" b="1" dirty="0">
                <a:solidFill>
                  <a:schemeClr val="tx1"/>
                </a:solidFill>
              </a:rPr>
              <a:t>  Robo.2 </a:t>
            </a:r>
            <a:endParaRPr kumimoji="1" lang="ja-JP" altLang="en-US" b="1" dirty="0">
              <a:solidFill>
                <a:schemeClr val="tx1"/>
              </a:solidFill>
            </a:endParaRPr>
          </a:p>
        </p:txBody>
      </p:sp>
      <p:grpSp>
        <p:nvGrpSpPr>
          <p:cNvPr id="1046" name="グループ化 1045">
            <a:extLst>
              <a:ext uri="{FF2B5EF4-FFF2-40B4-BE49-F238E27FC236}">
                <a16:creationId xmlns:a16="http://schemas.microsoft.com/office/drawing/2014/main" id="{73CD5612-2936-E066-9650-36CC2F2F7613}"/>
              </a:ext>
            </a:extLst>
          </p:cNvPr>
          <p:cNvGrpSpPr/>
          <p:nvPr/>
        </p:nvGrpSpPr>
        <p:grpSpPr>
          <a:xfrm>
            <a:off x="2401459" y="17096045"/>
            <a:ext cx="866046" cy="1052755"/>
            <a:chOff x="1006457" y="11463974"/>
            <a:chExt cx="866046" cy="821079"/>
          </a:xfrm>
        </p:grpSpPr>
        <p:sp>
          <p:nvSpPr>
            <p:cNvPr id="1047" name="四角形: 角を丸くする 1046">
              <a:extLst>
                <a:ext uri="{FF2B5EF4-FFF2-40B4-BE49-F238E27FC236}">
                  <a16:creationId xmlns:a16="http://schemas.microsoft.com/office/drawing/2014/main" id="{5191330C-3832-7AC7-E69D-8AB9482D8CFF}"/>
                </a:ext>
              </a:extLst>
            </p:cNvPr>
            <p:cNvSpPr/>
            <p:nvPr/>
          </p:nvSpPr>
          <p:spPr>
            <a:xfrm>
              <a:off x="1006457" y="11463974"/>
              <a:ext cx="866046" cy="821079"/>
            </a:xfrm>
            <a:prstGeom prst="roundRect">
              <a:avLst>
                <a:gd name="adj" fmla="val 10858"/>
              </a:avLst>
            </a:prstGeom>
            <a:solidFill>
              <a:schemeClr val="bg1"/>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Battery</a:t>
              </a:r>
            </a:p>
            <a:p>
              <a:pPr algn="ctr"/>
              <a:r>
                <a:rPr kumimoji="1" lang="en-US" altLang="ja-JP" sz="700" dirty="0">
                  <a:solidFill>
                    <a:schemeClr val="tx1"/>
                  </a:solidFill>
                </a:rPr>
                <a:t>Kypom 3S 11.1V </a:t>
              </a:r>
            </a:p>
            <a:p>
              <a:pPr algn="ctr"/>
              <a:r>
                <a:rPr kumimoji="1" lang="en-US" altLang="ja-JP" sz="700" dirty="0">
                  <a:solidFill>
                    <a:schemeClr val="tx1"/>
                  </a:solidFill>
                </a:rPr>
                <a:t>1300mAh</a:t>
              </a:r>
              <a:endParaRPr kumimoji="1" lang="ja-JP" altLang="en-US" sz="1200" dirty="0">
                <a:solidFill>
                  <a:schemeClr val="tx1"/>
                </a:solidFill>
              </a:endParaRPr>
            </a:p>
          </p:txBody>
        </p:sp>
        <p:pic>
          <p:nvPicPr>
            <p:cNvPr id="1048" name="Picture 4" descr="Amazon.co.jp: Kypom K6 11.1V 1300mAh 35C70C リポ バッテリー : おもちゃ">
              <a:extLst>
                <a:ext uri="{FF2B5EF4-FFF2-40B4-BE49-F238E27FC236}">
                  <a16:creationId xmlns:a16="http://schemas.microsoft.com/office/drawing/2014/main" id="{A8F567AF-5896-1255-61FD-79E99F79E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091" y="11862231"/>
              <a:ext cx="707036" cy="398461"/>
            </a:xfrm>
            <a:prstGeom prst="rect">
              <a:avLst/>
            </a:prstGeom>
            <a:noFill/>
            <a:ln w="12700">
              <a:noFill/>
            </a:ln>
            <a:extLst>
              <a:ext uri="{909E8E84-426E-40DD-AFC4-6F175D3DCCD1}">
                <a14:hiddenFill xmlns:a14="http://schemas.microsoft.com/office/drawing/2010/main">
                  <a:solidFill>
                    <a:srgbClr val="FFFFFF"/>
                  </a:solidFill>
                </a14:hiddenFill>
              </a:ext>
            </a:extLst>
          </p:spPr>
        </p:pic>
      </p:grpSp>
      <p:grpSp>
        <p:nvGrpSpPr>
          <p:cNvPr id="1057" name="グループ化 1056">
            <a:extLst>
              <a:ext uri="{FF2B5EF4-FFF2-40B4-BE49-F238E27FC236}">
                <a16:creationId xmlns:a16="http://schemas.microsoft.com/office/drawing/2014/main" id="{E62C47CF-50A6-C757-4545-DAE6A43FBF06}"/>
              </a:ext>
            </a:extLst>
          </p:cNvPr>
          <p:cNvGrpSpPr/>
          <p:nvPr/>
        </p:nvGrpSpPr>
        <p:grpSpPr>
          <a:xfrm>
            <a:off x="2400337" y="19857094"/>
            <a:ext cx="1264996" cy="1110515"/>
            <a:chOff x="698793" y="19730184"/>
            <a:chExt cx="1264996" cy="1110515"/>
          </a:xfrm>
        </p:grpSpPr>
        <p:sp>
          <p:nvSpPr>
            <p:cNvPr id="1054" name="四角形: 角を丸くする 1053">
              <a:extLst>
                <a:ext uri="{FF2B5EF4-FFF2-40B4-BE49-F238E27FC236}">
                  <a16:creationId xmlns:a16="http://schemas.microsoft.com/office/drawing/2014/main" id="{6FF8802D-14A6-6964-EE37-C3353E16BBE9}"/>
                </a:ext>
              </a:extLst>
            </p:cNvPr>
            <p:cNvSpPr/>
            <p:nvPr/>
          </p:nvSpPr>
          <p:spPr>
            <a:xfrm>
              <a:off x="698793" y="19730184"/>
              <a:ext cx="1264996" cy="111051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Motor</a:t>
              </a:r>
            </a:p>
            <a:p>
              <a:pPr algn="ctr"/>
              <a:r>
                <a:rPr lang="en-US" altLang="ja-JP" sz="800" b="0" i="0" dirty="0">
                  <a:solidFill>
                    <a:srgbClr val="000000"/>
                  </a:solidFill>
                  <a:effectLst/>
                  <a:highlight>
                    <a:srgbClr val="FFFFFF"/>
                  </a:highlight>
                  <a:latin typeface="‘ヒラギノ明朝 Pro W3′"/>
                </a:rPr>
                <a:t>DIGILENT IG22 1/19</a:t>
              </a: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r>
                <a:rPr kumimoji="1" lang="en-US" altLang="ja-JP" sz="800" dirty="0">
                  <a:solidFill>
                    <a:srgbClr val="000000"/>
                  </a:solidFill>
                  <a:highlight>
                    <a:srgbClr val="FFFFFF"/>
                  </a:highlight>
                  <a:latin typeface="‘ヒラギノ明朝 Pro W3′"/>
                </a:rPr>
                <a:t>     </a:t>
              </a:r>
            </a:p>
            <a:p>
              <a:pPr algn="ctr"/>
              <a:r>
                <a:rPr kumimoji="1" lang="ja-JP" altLang="en-US" sz="1400" dirty="0">
                  <a:solidFill>
                    <a:schemeClr val="tx1"/>
                  </a:solidFill>
                  <a:highlight>
                    <a:srgbClr val="FFFFFF"/>
                  </a:highlight>
                  <a:latin typeface="‘ヒラギノ明朝 Pro W3′"/>
                </a:rPr>
                <a:t>           </a:t>
              </a:r>
              <a:r>
                <a:rPr kumimoji="1" lang="en-US" altLang="ja-JP" sz="1400" dirty="0">
                  <a:solidFill>
                    <a:schemeClr val="tx1"/>
                  </a:solidFill>
                  <a:highlight>
                    <a:srgbClr val="FFFFFF"/>
                  </a:highlight>
                  <a:latin typeface="‘ヒラギノ明朝 Pro W3′"/>
                </a:rPr>
                <a:t>           </a:t>
              </a:r>
              <a:endParaRPr kumimoji="1" lang="en-US" altLang="ja-JP" sz="800" dirty="0">
                <a:solidFill>
                  <a:srgbClr val="000000"/>
                </a:solidFill>
                <a:highlight>
                  <a:srgbClr val="FFFFFF"/>
                </a:highlight>
                <a:latin typeface="‘ヒラギノ明朝 Pro W3′"/>
              </a:endParaRPr>
            </a:p>
          </p:txBody>
        </p:sp>
        <p:pic>
          <p:nvPicPr>
            <p:cNvPr id="1055" name="Picture 8" descr="MOT-IG-22-12V">
              <a:extLst>
                <a:ext uri="{FF2B5EF4-FFF2-40B4-BE49-F238E27FC236}">
                  <a16:creationId xmlns:a16="http://schemas.microsoft.com/office/drawing/2014/main" id="{AD3BD857-F1BA-479A-D3CE-D62AB1E08B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011" t="28250" r="9140" b="23750"/>
            <a:stretch/>
          </p:blipFill>
          <p:spPr bwMode="auto">
            <a:xfrm rot="436617">
              <a:off x="770466" y="20229011"/>
              <a:ext cx="813759" cy="514964"/>
            </a:xfrm>
            <a:prstGeom prst="rect">
              <a:avLst/>
            </a:prstGeom>
            <a:noFill/>
            <a:extLst>
              <a:ext uri="{909E8E84-426E-40DD-AFC4-6F175D3DCCD1}">
                <a14:hiddenFill xmlns:a14="http://schemas.microsoft.com/office/drawing/2010/main">
                  <a:solidFill>
                    <a:srgbClr val="FFFFFF"/>
                  </a:solidFill>
                </a14:hiddenFill>
              </a:ext>
            </a:extLst>
          </p:spPr>
        </p:pic>
        <p:sp>
          <p:nvSpPr>
            <p:cNvPr id="1056" name="テキスト ボックス 1055">
              <a:extLst>
                <a:ext uri="{FF2B5EF4-FFF2-40B4-BE49-F238E27FC236}">
                  <a16:creationId xmlns:a16="http://schemas.microsoft.com/office/drawing/2014/main" id="{C61B1202-0D73-AC6E-846D-E9DA9FB59382}"/>
                </a:ext>
              </a:extLst>
            </p:cNvPr>
            <p:cNvSpPr txBox="1"/>
            <p:nvPr/>
          </p:nvSpPr>
          <p:spPr>
            <a:xfrm>
              <a:off x="1564898" y="20493696"/>
              <a:ext cx="382720" cy="276999"/>
            </a:xfrm>
            <a:prstGeom prst="rect">
              <a:avLst/>
            </a:prstGeom>
            <a:noFill/>
          </p:spPr>
          <p:txBody>
            <a:bodyPr wrap="square" rtlCol="0">
              <a:spAutoFit/>
            </a:bodyPr>
            <a:lstStyle/>
            <a:p>
              <a:r>
                <a:rPr kumimoji="1" lang="en-US" altLang="ja-JP" sz="900" dirty="0"/>
                <a:t>X</a:t>
              </a:r>
              <a:r>
                <a:rPr kumimoji="1" lang="en-US" altLang="ja-JP" sz="1200" dirty="0"/>
                <a:t> 4</a:t>
              </a:r>
              <a:endParaRPr kumimoji="1" lang="ja-JP" altLang="en-US" sz="1200" dirty="0"/>
            </a:p>
          </p:txBody>
        </p:sp>
      </p:grpSp>
      <p:grpSp>
        <p:nvGrpSpPr>
          <p:cNvPr id="1075" name="グループ化 1074">
            <a:extLst>
              <a:ext uri="{FF2B5EF4-FFF2-40B4-BE49-F238E27FC236}">
                <a16:creationId xmlns:a16="http://schemas.microsoft.com/office/drawing/2014/main" id="{26D45856-AF8D-EC8C-8AB0-347004B96DF9}"/>
              </a:ext>
            </a:extLst>
          </p:cNvPr>
          <p:cNvGrpSpPr/>
          <p:nvPr/>
        </p:nvGrpSpPr>
        <p:grpSpPr>
          <a:xfrm>
            <a:off x="3145906" y="17899213"/>
            <a:ext cx="542924" cy="401917"/>
            <a:chOff x="1990432" y="17617610"/>
            <a:chExt cx="542924" cy="401917"/>
          </a:xfrm>
        </p:grpSpPr>
        <p:sp>
          <p:nvSpPr>
            <p:cNvPr id="1058" name="矢印: 下 1057">
              <a:extLst>
                <a:ext uri="{FF2B5EF4-FFF2-40B4-BE49-F238E27FC236}">
                  <a16:creationId xmlns:a16="http://schemas.microsoft.com/office/drawing/2014/main" id="{466BE7F0-08AE-C0E0-EB22-B34C2D39F1AE}"/>
                </a:ext>
              </a:extLst>
            </p:cNvPr>
            <p:cNvSpPr/>
            <p:nvPr/>
          </p:nvSpPr>
          <p:spPr>
            <a:xfrm rot="2675501">
              <a:off x="2331606" y="17661764"/>
              <a:ext cx="133350" cy="35776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9" name="テキスト ボックス 1058">
              <a:extLst>
                <a:ext uri="{FF2B5EF4-FFF2-40B4-BE49-F238E27FC236}">
                  <a16:creationId xmlns:a16="http://schemas.microsoft.com/office/drawing/2014/main" id="{EDC52289-B43B-53B5-F671-6B01ADF51FE7}"/>
                </a:ext>
              </a:extLst>
            </p:cNvPr>
            <p:cNvSpPr txBox="1"/>
            <p:nvPr/>
          </p:nvSpPr>
          <p:spPr>
            <a:xfrm rot="18967168">
              <a:off x="1990432" y="17617610"/>
              <a:ext cx="542924" cy="253916"/>
            </a:xfrm>
            <a:prstGeom prst="rect">
              <a:avLst/>
            </a:prstGeom>
            <a:noFill/>
          </p:spPr>
          <p:txBody>
            <a:bodyPr wrap="square" rtlCol="0">
              <a:spAutoFit/>
            </a:bodyPr>
            <a:lstStyle/>
            <a:p>
              <a:r>
                <a:rPr kumimoji="1" lang="en-US" altLang="ja-JP" sz="1050" b="1" dirty="0"/>
                <a:t>11.1V</a:t>
              </a:r>
              <a:endParaRPr kumimoji="1" lang="ja-JP" altLang="en-US" sz="1050" b="1" dirty="0"/>
            </a:p>
          </p:txBody>
        </p:sp>
      </p:grpSp>
      <p:grpSp>
        <p:nvGrpSpPr>
          <p:cNvPr id="1077" name="グループ化 1076">
            <a:extLst>
              <a:ext uri="{FF2B5EF4-FFF2-40B4-BE49-F238E27FC236}">
                <a16:creationId xmlns:a16="http://schemas.microsoft.com/office/drawing/2014/main" id="{CDF3BDB9-D110-B8A1-0CE3-5C6F30C56AAF}"/>
              </a:ext>
            </a:extLst>
          </p:cNvPr>
          <p:cNvGrpSpPr/>
          <p:nvPr/>
        </p:nvGrpSpPr>
        <p:grpSpPr>
          <a:xfrm>
            <a:off x="2791489" y="19459928"/>
            <a:ext cx="647488" cy="371247"/>
            <a:chOff x="847937" y="19254868"/>
            <a:chExt cx="647488" cy="371247"/>
          </a:xfrm>
        </p:grpSpPr>
        <p:sp>
          <p:nvSpPr>
            <p:cNvPr id="1060" name="矢印: 下 1059">
              <a:extLst>
                <a:ext uri="{FF2B5EF4-FFF2-40B4-BE49-F238E27FC236}">
                  <a16:creationId xmlns:a16="http://schemas.microsoft.com/office/drawing/2014/main" id="{4E39D14D-731F-1996-5EF7-70DAA1747C75}"/>
                </a:ext>
              </a:extLst>
            </p:cNvPr>
            <p:cNvSpPr/>
            <p:nvPr/>
          </p:nvSpPr>
          <p:spPr>
            <a:xfrm>
              <a:off x="1362075" y="19254868"/>
              <a:ext cx="133350" cy="37124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1" name="テキスト ボックス 1060">
              <a:extLst>
                <a:ext uri="{FF2B5EF4-FFF2-40B4-BE49-F238E27FC236}">
                  <a16:creationId xmlns:a16="http://schemas.microsoft.com/office/drawing/2014/main" id="{1B2BAFFC-9E04-0463-743C-71258934EEA2}"/>
                </a:ext>
              </a:extLst>
            </p:cNvPr>
            <p:cNvSpPr txBox="1"/>
            <p:nvPr/>
          </p:nvSpPr>
          <p:spPr>
            <a:xfrm>
              <a:off x="847937" y="19292867"/>
              <a:ext cx="542924" cy="253916"/>
            </a:xfrm>
            <a:prstGeom prst="rect">
              <a:avLst/>
            </a:prstGeom>
            <a:noFill/>
          </p:spPr>
          <p:txBody>
            <a:bodyPr wrap="square" rtlCol="0">
              <a:spAutoFit/>
            </a:bodyPr>
            <a:lstStyle/>
            <a:p>
              <a:r>
                <a:rPr kumimoji="1" lang="en-US" altLang="ja-JP" sz="1050" b="1" dirty="0"/>
                <a:t>11.1V</a:t>
              </a:r>
              <a:endParaRPr kumimoji="1" lang="ja-JP" altLang="en-US" sz="1050" b="1" dirty="0"/>
            </a:p>
          </p:txBody>
        </p:sp>
      </p:grpSp>
      <p:grpSp>
        <p:nvGrpSpPr>
          <p:cNvPr id="1116" name="グループ化 1115">
            <a:extLst>
              <a:ext uri="{FF2B5EF4-FFF2-40B4-BE49-F238E27FC236}">
                <a16:creationId xmlns:a16="http://schemas.microsoft.com/office/drawing/2014/main" id="{EE8BDA42-CB58-1886-32CD-E299D70C9A23}"/>
              </a:ext>
            </a:extLst>
          </p:cNvPr>
          <p:cNvGrpSpPr/>
          <p:nvPr/>
        </p:nvGrpSpPr>
        <p:grpSpPr>
          <a:xfrm>
            <a:off x="2400337" y="18266550"/>
            <a:ext cx="1575552" cy="1174181"/>
            <a:chOff x="939003" y="17961903"/>
            <a:chExt cx="1575552" cy="1174181"/>
          </a:xfrm>
        </p:grpSpPr>
        <p:grpSp>
          <p:nvGrpSpPr>
            <p:cNvPr id="1052" name="グループ化 1051">
              <a:extLst>
                <a:ext uri="{FF2B5EF4-FFF2-40B4-BE49-F238E27FC236}">
                  <a16:creationId xmlns:a16="http://schemas.microsoft.com/office/drawing/2014/main" id="{D060D3F4-547B-8FDD-9988-FEE16D489490}"/>
                </a:ext>
              </a:extLst>
            </p:cNvPr>
            <p:cNvGrpSpPr/>
            <p:nvPr/>
          </p:nvGrpSpPr>
          <p:grpSpPr>
            <a:xfrm>
              <a:off x="939003" y="17961903"/>
              <a:ext cx="1406233" cy="1174181"/>
              <a:chOff x="982173" y="18288936"/>
              <a:chExt cx="1406233" cy="1174181"/>
            </a:xfrm>
          </p:grpSpPr>
          <p:sp>
            <p:nvSpPr>
              <p:cNvPr id="1050" name="四角形: 角を丸くする 1049">
                <a:extLst>
                  <a:ext uri="{FF2B5EF4-FFF2-40B4-BE49-F238E27FC236}">
                    <a16:creationId xmlns:a16="http://schemas.microsoft.com/office/drawing/2014/main" id="{B1C83ACF-34F0-32E9-17CA-7F19229333EF}"/>
                  </a:ext>
                </a:extLst>
              </p:cNvPr>
              <p:cNvSpPr/>
              <p:nvPr/>
            </p:nvSpPr>
            <p:spPr>
              <a:xfrm>
                <a:off x="982173" y="18288936"/>
                <a:ext cx="1406233" cy="1174181"/>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Motor Driver</a:t>
                </a:r>
              </a:p>
              <a:p>
                <a:pPr algn="ctr"/>
                <a:r>
                  <a:rPr kumimoji="1" lang="en-US" altLang="ja-JP" sz="600" dirty="0">
                    <a:solidFill>
                      <a:schemeClr val="tx1"/>
                    </a:solidFill>
                  </a:rPr>
                  <a:t>                DAISEN DSR-1202</a:t>
                </a: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051" name="Picture 6" descr="4CHモーターコントローラ 型番：DSR-1202 : ロボットショップ / Robot Shop ロボット関連商品の専門店">
                <a:extLst>
                  <a:ext uri="{FF2B5EF4-FFF2-40B4-BE49-F238E27FC236}">
                    <a16:creationId xmlns:a16="http://schemas.microsoft.com/office/drawing/2014/main" id="{9605D45D-D801-21EA-233E-E1271117376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100" t="6315" r="13231" b="6493"/>
              <a:stretch/>
            </p:blipFill>
            <p:spPr bwMode="auto">
              <a:xfrm>
                <a:off x="1029274" y="18653564"/>
                <a:ext cx="603652" cy="744800"/>
              </a:xfrm>
              <a:prstGeom prst="rect">
                <a:avLst/>
              </a:prstGeom>
              <a:noFill/>
              <a:extLst>
                <a:ext uri="{909E8E84-426E-40DD-AFC4-6F175D3DCCD1}">
                  <a14:hiddenFill xmlns:a14="http://schemas.microsoft.com/office/drawing/2010/main">
                    <a:solidFill>
                      <a:srgbClr val="FFFFFF"/>
                    </a:solidFill>
                  </a14:hiddenFill>
                </a:ext>
              </a:extLst>
            </p:spPr>
          </p:pic>
        </p:grpSp>
        <p:sp>
          <p:nvSpPr>
            <p:cNvPr id="1062" name="テキスト ボックス 1061">
              <a:extLst>
                <a:ext uri="{FF2B5EF4-FFF2-40B4-BE49-F238E27FC236}">
                  <a16:creationId xmlns:a16="http://schemas.microsoft.com/office/drawing/2014/main" id="{AAE23F17-76C1-256B-E771-F342262A4C6E}"/>
                </a:ext>
              </a:extLst>
            </p:cNvPr>
            <p:cNvSpPr txBox="1"/>
            <p:nvPr/>
          </p:nvSpPr>
          <p:spPr>
            <a:xfrm>
              <a:off x="1548121" y="18511853"/>
              <a:ext cx="966434" cy="384721"/>
            </a:xfrm>
            <a:prstGeom prst="rect">
              <a:avLst/>
            </a:prstGeom>
            <a:noFill/>
          </p:spPr>
          <p:txBody>
            <a:bodyPr wrap="square" rtlCol="0">
              <a:spAutoFit/>
            </a:bodyPr>
            <a:lstStyle/>
            <a:p>
              <a:r>
                <a:rPr kumimoji="1" lang="en-US" altLang="ja-JP" sz="700" dirty="0"/>
                <a:t>IC:VNH2SP30 x 4</a:t>
              </a:r>
            </a:p>
            <a:p>
              <a:r>
                <a:rPr kumimoji="1" lang="ja-JP" altLang="en-US" sz="600" dirty="0"/>
                <a:t>・</a:t>
              </a:r>
              <a:r>
                <a:rPr kumimoji="1" lang="en-US" altLang="ja-JP" sz="600" dirty="0"/>
                <a:t>0.3V ~ 16.0V</a:t>
              </a:r>
            </a:p>
            <a:p>
              <a:r>
                <a:rPr kumimoji="1" lang="ja-JP" altLang="en-US" sz="600" dirty="0"/>
                <a:t>・</a:t>
              </a:r>
              <a:r>
                <a:rPr kumimoji="1" lang="en-US" altLang="ja-JP" sz="600" dirty="0"/>
                <a:t>15~30A  / channel</a:t>
              </a:r>
            </a:p>
          </p:txBody>
        </p:sp>
      </p:grpSp>
      <p:grpSp>
        <p:nvGrpSpPr>
          <p:cNvPr id="1074" name="グループ化 1073">
            <a:extLst>
              <a:ext uri="{FF2B5EF4-FFF2-40B4-BE49-F238E27FC236}">
                <a16:creationId xmlns:a16="http://schemas.microsoft.com/office/drawing/2014/main" id="{622C4C1F-3763-6D97-F13E-D384FC76DC95}"/>
              </a:ext>
            </a:extLst>
          </p:cNvPr>
          <p:cNvGrpSpPr/>
          <p:nvPr/>
        </p:nvGrpSpPr>
        <p:grpSpPr>
          <a:xfrm>
            <a:off x="3186370" y="17315601"/>
            <a:ext cx="542924" cy="340057"/>
            <a:chOff x="2103133" y="17037089"/>
            <a:chExt cx="542924" cy="340057"/>
          </a:xfrm>
        </p:grpSpPr>
        <p:sp>
          <p:nvSpPr>
            <p:cNvPr id="1064" name="矢印: 下 1063">
              <a:extLst>
                <a:ext uri="{FF2B5EF4-FFF2-40B4-BE49-F238E27FC236}">
                  <a16:creationId xmlns:a16="http://schemas.microsoft.com/office/drawing/2014/main" id="{2F961A3C-985D-F689-9F40-D59C4337D29F}"/>
                </a:ext>
              </a:extLst>
            </p:cNvPr>
            <p:cNvSpPr/>
            <p:nvPr/>
          </p:nvSpPr>
          <p:spPr>
            <a:xfrm rot="16200000">
              <a:off x="2280816" y="17156433"/>
              <a:ext cx="133350" cy="30807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5" name="テキスト ボックス 1064">
              <a:extLst>
                <a:ext uri="{FF2B5EF4-FFF2-40B4-BE49-F238E27FC236}">
                  <a16:creationId xmlns:a16="http://schemas.microsoft.com/office/drawing/2014/main" id="{D36E1D33-1C74-34FD-13E3-ED27B63D5D4F}"/>
                </a:ext>
              </a:extLst>
            </p:cNvPr>
            <p:cNvSpPr txBox="1"/>
            <p:nvPr/>
          </p:nvSpPr>
          <p:spPr>
            <a:xfrm>
              <a:off x="2103133" y="17037089"/>
              <a:ext cx="542924" cy="230832"/>
            </a:xfrm>
            <a:prstGeom prst="rect">
              <a:avLst/>
            </a:prstGeom>
            <a:noFill/>
          </p:spPr>
          <p:txBody>
            <a:bodyPr wrap="square" rtlCol="0">
              <a:spAutoFit/>
            </a:bodyPr>
            <a:lstStyle/>
            <a:p>
              <a:r>
                <a:rPr kumimoji="1" lang="en-US" altLang="ja-JP" sz="900" b="1" dirty="0"/>
                <a:t>11.1V</a:t>
              </a:r>
              <a:endParaRPr kumimoji="1" lang="ja-JP" altLang="en-US" sz="900" b="1" dirty="0"/>
            </a:p>
          </p:txBody>
        </p:sp>
      </p:grpSp>
      <p:grpSp>
        <p:nvGrpSpPr>
          <p:cNvPr id="31" name="グループ化 30">
            <a:extLst>
              <a:ext uri="{FF2B5EF4-FFF2-40B4-BE49-F238E27FC236}">
                <a16:creationId xmlns:a16="http://schemas.microsoft.com/office/drawing/2014/main" id="{0215648C-6908-4DBE-DFC6-072FA70F0825}"/>
              </a:ext>
            </a:extLst>
          </p:cNvPr>
          <p:cNvGrpSpPr/>
          <p:nvPr/>
        </p:nvGrpSpPr>
        <p:grpSpPr>
          <a:xfrm>
            <a:off x="3601801" y="17092612"/>
            <a:ext cx="1343739" cy="1005350"/>
            <a:chOff x="2844741" y="17232743"/>
            <a:chExt cx="1343739" cy="1005350"/>
          </a:xfrm>
        </p:grpSpPr>
        <p:sp>
          <p:nvSpPr>
            <p:cNvPr id="1063" name="四角形: 角を丸くする 1062">
              <a:extLst>
                <a:ext uri="{FF2B5EF4-FFF2-40B4-BE49-F238E27FC236}">
                  <a16:creationId xmlns:a16="http://schemas.microsoft.com/office/drawing/2014/main" id="{A0DE835A-86C9-BD5F-BE8B-7BAC1184F765}"/>
                </a:ext>
              </a:extLst>
            </p:cNvPr>
            <p:cNvSpPr/>
            <p:nvPr/>
          </p:nvSpPr>
          <p:spPr>
            <a:xfrm>
              <a:off x="2844741" y="17232743"/>
              <a:ext cx="1343739"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Voltage </a:t>
              </a:r>
            </a:p>
            <a:p>
              <a:r>
                <a:rPr kumimoji="1" lang="en-US" altLang="ja-JP" sz="1000" b="1" dirty="0">
                  <a:solidFill>
                    <a:schemeClr val="tx1"/>
                  </a:solidFill>
                </a:rPr>
                <a:t>Conversion Circuit</a:t>
              </a:r>
            </a:p>
            <a:p>
              <a:endParaRPr kumimoji="1" lang="en-US" altLang="ja-JP" sz="600" dirty="0">
                <a:solidFill>
                  <a:schemeClr val="tx1"/>
                </a:solidFill>
              </a:endParaRPr>
            </a:p>
            <a:p>
              <a:r>
                <a:rPr kumimoji="1" lang="en-US" altLang="ja-JP" sz="700" dirty="0">
                  <a:solidFill>
                    <a:schemeClr val="tx1"/>
                  </a:solidFill>
                </a:rPr>
                <a:t>Using IC : </a:t>
              </a:r>
            </a:p>
            <a:p>
              <a:r>
                <a:rPr kumimoji="1" lang="en-US" altLang="ja-JP" sz="700" dirty="0">
                  <a:solidFill>
                    <a:schemeClr val="tx1"/>
                  </a:solidFill>
                </a:rPr>
                <a:t>OKL-T/6-W12N-C</a:t>
              </a:r>
            </a:p>
            <a:p>
              <a:endParaRPr kumimoji="1" lang="en-US" altLang="ja-JP" sz="700" dirty="0">
                <a:solidFill>
                  <a:schemeClr val="tx1"/>
                </a:solidFill>
              </a:endParaRPr>
            </a:p>
            <a:p>
              <a:r>
                <a:rPr kumimoji="1" lang="en-US" altLang="ja-JP" sz="800" b="1" dirty="0">
                  <a:solidFill>
                    <a:schemeClr val="tx1"/>
                  </a:solidFill>
                </a:rPr>
                <a:t>11.1V to 5.0V</a:t>
              </a:r>
            </a:p>
            <a:p>
              <a:pPr algn="r"/>
              <a:endParaRPr kumimoji="1" lang="en-US" altLang="ja-JP" sz="500" dirty="0">
                <a:solidFill>
                  <a:schemeClr val="tx1"/>
                </a:solidFill>
              </a:endParaRPr>
            </a:p>
          </p:txBody>
        </p:sp>
        <p:pic>
          <p:nvPicPr>
            <p:cNvPr id="1066" name="Picture 10" descr="ムラタ表面実装DC-DCコンバーター OKL-T/6-W12N-C">
              <a:extLst>
                <a:ext uri="{FF2B5EF4-FFF2-40B4-BE49-F238E27FC236}">
                  <a16:creationId xmlns:a16="http://schemas.microsoft.com/office/drawing/2014/main" id="{F9546C3F-9BA9-5C18-4E55-1BD1CA297FB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43" t="12535" r="22474" b="12743"/>
            <a:stretch/>
          </p:blipFill>
          <p:spPr bwMode="auto">
            <a:xfrm>
              <a:off x="3710391" y="17708911"/>
              <a:ext cx="376449" cy="386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6" name="グループ化 1075">
            <a:extLst>
              <a:ext uri="{FF2B5EF4-FFF2-40B4-BE49-F238E27FC236}">
                <a16:creationId xmlns:a16="http://schemas.microsoft.com/office/drawing/2014/main" id="{C1DF944E-077D-E64A-D814-9124FC05BD7A}"/>
              </a:ext>
            </a:extLst>
          </p:cNvPr>
          <p:cNvGrpSpPr/>
          <p:nvPr/>
        </p:nvGrpSpPr>
        <p:grpSpPr>
          <a:xfrm>
            <a:off x="3868208" y="18055583"/>
            <a:ext cx="542924" cy="195354"/>
            <a:chOff x="2548934" y="17754764"/>
            <a:chExt cx="542924" cy="274795"/>
          </a:xfrm>
        </p:grpSpPr>
        <p:sp>
          <p:nvSpPr>
            <p:cNvPr id="1067" name="矢印: 下 1066">
              <a:extLst>
                <a:ext uri="{FF2B5EF4-FFF2-40B4-BE49-F238E27FC236}">
                  <a16:creationId xmlns:a16="http://schemas.microsoft.com/office/drawing/2014/main" id="{A17F2AAB-3444-6B72-8B33-8662FBE88807}"/>
                </a:ext>
              </a:extLst>
            </p:cNvPr>
            <p:cNvSpPr/>
            <p:nvPr/>
          </p:nvSpPr>
          <p:spPr>
            <a:xfrm>
              <a:off x="2935352" y="17831792"/>
              <a:ext cx="133350" cy="19776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0" name="テキスト ボックス 1069">
              <a:extLst>
                <a:ext uri="{FF2B5EF4-FFF2-40B4-BE49-F238E27FC236}">
                  <a16:creationId xmlns:a16="http://schemas.microsoft.com/office/drawing/2014/main" id="{D5B8FA3B-1274-3A41-C77E-404E46E227DC}"/>
                </a:ext>
              </a:extLst>
            </p:cNvPr>
            <p:cNvSpPr txBox="1"/>
            <p:nvPr/>
          </p:nvSpPr>
          <p:spPr>
            <a:xfrm>
              <a:off x="2548934" y="17754764"/>
              <a:ext cx="542924" cy="253915"/>
            </a:xfrm>
            <a:prstGeom prst="rect">
              <a:avLst/>
            </a:prstGeom>
            <a:noFill/>
          </p:spPr>
          <p:txBody>
            <a:bodyPr wrap="square" rtlCol="0">
              <a:spAutoFit/>
            </a:bodyPr>
            <a:lstStyle/>
            <a:p>
              <a:r>
                <a:rPr kumimoji="1" lang="en-US" altLang="ja-JP" sz="1050" b="1" dirty="0"/>
                <a:t>5.0V</a:t>
              </a:r>
              <a:endParaRPr kumimoji="1" lang="ja-JP" altLang="en-US" sz="1050" b="1" dirty="0"/>
            </a:p>
          </p:txBody>
        </p:sp>
      </p:grpSp>
      <p:grpSp>
        <p:nvGrpSpPr>
          <p:cNvPr id="48" name="グループ化 47">
            <a:extLst>
              <a:ext uri="{FF2B5EF4-FFF2-40B4-BE49-F238E27FC236}">
                <a16:creationId xmlns:a16="http://schemas.microsoft.com/office/drawing/2014/main" id="{5E6B7EFE-9F8B-1A9B-2F37-0CE7D0450F3D}"/>
              </a:ext>
            </a:extLst>
          </p:cNvPr>
          <p:cNvGrpSpPr/>
          <p:nvPr/>
        </p:nvGrpSpPr>
        <p:grpSpPr>
          <a:xfrm>
            <a:off x="4739297" y="18702376"/>
            <a:ext cx="812986" cy="215444"/>
            <a:chOff x="3718804" y="18847426"/>
            <a:chExt cx="812986" cy="215444"/>
          </a:xfrm>
        </p:grpSpPr>
        <p:sp>
          <p:nvSpPr>
            <p:cNvPr id="1107" name="正方形/長方形 1106">
              <a:extLst>
                <a:ext uri="{FF2B5EF4-FFF2-40B4-BE49-F238E27FC236}">
                  <a16:creationId xmlns:a16="http://schemas.microsoft.com/office/drawing/2014/main" id="{1DE94CA3-8562-25A7-F1A1-A05FA1CB8356}"/>
                </a:ext>
              </a:extLst>
            </p:cNvPr>
            <p:cNvSpPr/>
            <p:nvPr/>
          </p:nvSpPr>
          <p:spPr>
            <a:xfrm>
              <a:off x="3718804" y="18907700"/>
              <a:ext cx="635688"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8" name="テキスト ボックス 1107">
              <a:extLst>
                <a:ext uri="{FF2B5EF4-FFF2-40B4-BE49-F238E27FC236}">
                  <a16:creationId xmlns:a16="http://schemas.microsoft.com/office/drawing/2014/main" id="{193080D1-4DEE-BD4A-6C11-CEA68ABAE389}"/>
                </a:ext>
              </a:extLst>
            </p:cNvPr>
            <p:cNvSpPr txBox="1"/>
            <p:nvPr/>
          </p:nvSpPr>
          <p:spPr>
            <a:xfrm>
              <a:off x="3988866" y="18847426"/>
              <a:ext cx="542924"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34" name="グループ化 33">
            <a:extLst>
              <a:ext uri="{FF2B5EF4-FFF2-40B4-BE49-F238E27FC236}">
                <a16:creationId xmlns:a16="http://schemas.microsoft.com/office/drawing/2014/main" id="{F7A730A9-7D4B-7FEF-741E-611BE83004C2}"/>
              </a:ext>
            </a:extLst>
          </p:cNvPr>
          <p:cNvGrpSpPr/>
          <p:nvPr/>
        </p:nvGrpSpPr>
        <p:grpSpPr>
          <a:xfrm>
            <a:off x="6599918" y="18219442"/>
            <a:ext cx="926834" cy="1005351"/>
            <a:chOff x="6093911" y="18364492"/>
            <a:chExt cx="1016334" cy="1005351"/>
          </a:xfrm>
        </p:grpSpPr>
        <p:sp>
          <p:nvSpPr>
            <p:cNvPr id="1114" name="四角形: 角を丸くする 1113">
              <a:extLst>
                <a:ext uri="{FF2B5EF4-FFF2-40B4-BE49-F238E27FC236}">
                  <a16:creationId xmlns:a16="http://schemas.microsoft.com/office/drawing/2014/main" id="{F5F5C4F3-50D0-D599-2ED8-ECE596179909}"/>
                </a:ext>
              </a:extLst>
            </p:cNvPr>
            <p:cNvSpPr/>
            <p:nvPr/>
          </p:nvSpPr>
          <p:spPr>
            <a:xfrm>
              <a:off x="6093911" y="18364492"/>
              <a:ext cx="1016334" cy="1005351"/>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900" b="1" dirty="0">
                  <a:solidFill>
                    <a:schemeClr val="tx1"/>
                  </a:solidFill>
                </a:rPr>
                <a:t>Ball Sensors</a:t>
              </a:r>
            </a:p>
            <a:p>
              <a:endParaRPr kumimoji="1" lang="en-US" altLang="ja-JP" sz="900" b="1" dirty="0">
                <a:solidFill>
                  <a:schemeClr val="tx1"/>
                </a:solidFill>
              </a:endParaRPr>
            </a:p>
            <a:p>
              <a:endParaRPr kumimoji="1" lang="en-US" altLang="ja-JP" sz="200" b="1" dirty="0">
                <a:solidFill>
                  <a:schemeClr val="tx1"/>
                </a:solidFill>
              </a:endParaRPr>
            </a:p>
            <a:p>
              <a:pPr algn="ctr"/>
              <a:endParaRPr kumimoji="1" lang="en-US" altLang="ja-JP" sz="900" b="1" dirty="0">
                <a:solidFill>
                  <a:schemeClr val="tx1"/>
                </a:solidFill>
              </a:endParaRPr>
            </a:p>
            <a:p>
              <a:pPr algn="ctr"/>
              <a:endParaRPr kumimoji="1" lang="en-US" altLang="ja-JP" sz="900" b="1" dirty="0">
                <a:solidFill>
                  <a:schemeClr val="tx1"/>
                </a:solidFill>
              </a:endParaRPr>
            </a:p>
            <a:p>
              <a:pPr algn="ctr"/>
              <a:br>
                <a:rPr kumimoji="1" lang="en-US" altLang="ja-JP" sz="1050" b="1" dirty="0">
                  <a:solidFill>
                    <a:schemeClr val="tx1"/>
                  </a:solidFill>
                </a:rPr>
              </a:br>
              <a:r>
                <a:rPr kumimoji="1" lang="en-US" altLang="ja-JP" sz="700" dirty="0">
                  <a:solidFill>
                    <a:schemeClr val="tx1"/>
                  </a:solidFill>
                </a:rPr>
                <a:t>TSSP58038 x 16</a:t>
              </a: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115" name="Picture 18" descr="TSSP58038">
              <a:extLst>
                <a:ext uri="{FF2B5EF4-FFF2-40B4-BE49-F238E27FC236}">
                  <a16:creationId xmlns:a16="http://schemas.microsoft.com/office/drawing/2014/main" id="{F5041169-C2A2-D979-B345-3640BD4AA9E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671" b="8910"/>
            <a:stretch/>
          </p:blipFill>
          <p:spPr bwMode="auto">
            <a:xfrm>
              <a:off x="6310584" y="18635369"/>
              <a:ext cx="594331" cy="501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グループ化 37">
            <a:extLst>
              <a:ext uri="{FF2B5EF4-FFF2-40B4-BE49-F238E27FC236}">
                <a16:creationId xmlns:a16="http://schemas.microsoft.com/office/drawing/2014/main" id="{79344538-F45A-BFDD-CD48-D6A6729124E6}"/>
              </a:ext>
            </a:extLst>
          </p:cNvPr>
          <p:cNvGrpSpPr/>
          <p:nvPr/>
        </p:nvGrpSpPr>
        <p:grpSpPr>
          <a:xfrm>
            <a:off x="6072640" y="18647503"/>
            <a:ext cx="838600" cy="184666"/>
            <a:chOff x="5346809" y="18792553"/>
            <a:chExt cx="838600" cy="184666"/>
          </a:xfrm>
        </p:grpSpPr>
        <p:sp>
          <p:nvSpPr>
            <p:cNvPr id="1112" name="正方形/長方形 1111">
              <a:extLst>
                <a:ext uri="{FF2B5EF4-FFF2-40B4-BE49-F238E27FC236}">
                  <a16:creationId xmlns:a16="http://schemas.microsoft.com/office/drawing/2014/main" id="{1A5A9BE0-035A-6303-E533-768737E566D5}"/>
                </a:ext>
              </a:extLst>
            </p:cNvPr>
            <p:cNvSpPr/>
            <p:nvPr/>
          </p:nvSpPr>
          <p:spPr>
            <a:xfrm>
              <a:off x="5346809" y="18834362"/>
              <a:ext cx="511524"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3" name="テキスト ボックス 1122">
              <a:extLst>
                <a:ext uri="{FF2B5EF4-FFF2-40B4-BE49-F238E27FC236}">
                  <a16:creationId xmlns:a16="http://schemas.microsoft.com/office/drawing/2014/main" id="{3C7F203B-E286-6A68-76D7-44BADFA2884B}"/>
                </a:ext>
              </a:extLst>
            </p:cNvPr>
            <p:cNvSpPr txBox="1"/>
            <p:nvPr/>
          </p:nvSpPr>
          <p:spPr>
            <a:xfrm>
              <a:off x="5459663"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19" name="グループ化 18">
            <a:extLst>
              <a:ext uri="{FF2B5EF4-FFF2-40B4-BE49-F238E27FC236}">
                <a16:creationId xmlns:a16="http://schemas.microsoft.com/office/drawing/2014/main" id="{0E9A5B7D-FC8F-2969-DB19-D569E9917677}"/>
              </a:ext>
            </a:extLst>
          </p:cNvPr>
          <p:cNvGrpSpPr/>
          <p:nvPr/>
        </p:nvGrpSpPr>
        <p:grpSpPr>
          <a:xfrm>
            <a:off x="4875459" y="17349597"/>
            <a:ext cx="542924" cy="306061"/>
            <a:chOff x="4172578" y="17494647"/>
            <a:chExt cx="542924" cy="306061"/>
          </a:xfrm>
        </p:grpSpPr>
        <p:sp>
          <p:nvSpPr>
            <p:cNvPr id="1129" name="矢印: 下 1128">
              <a:extLst>
                <a:ext uri="{FF2B5EF4-FFF2-40B4-BE49-F238E27FC236}">
                  <a16:creationId xmlns:a16="http://schemas.microsoft.com/office/drawing/2014/main" id="{68D7BADE-66E8-A1CE-084F-E42F35664DA7}"/>
                </a:ext>
              </a:extLst>
            </p:cNvPr>
            <p:cNvSpPr/>
            <p:nvPr/>
          </p:nvSpPr>
          <p:spPr>
            <a:xfrm rot="16200000">
              <a:off x="4308908" y="17618196"/>
              <a:ext cx="133350" cy="23167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0" name="テキスト ボックス 1129">
              <a:extLst>
                <a:ext uri="{FF2B5EF4-FFF2-40B4-BE49-F238E27FC236}">
                  <a16:creationId xmlns:a16="http://schemas.microsoft.com/office/drawing/2014/main" id="{7E0D4F75-3FA5-B48F-8BE3-2C184884DAC2}"/>
                </a:ext>
              </a:extLst>
            </p:cNvPr>
            <p:cNvSpPr txBox="1"/>
            <p:nvPr/>
          </p:nvSpPr>
          <p:spPr>
            <a:xfrm>
              <a:off x="4172578" y="17494647"/>
              <a:ext cx="542924" cy="200055"/>
            </a:xfrm>
            <a:prstGeom prst="rect">
              <a:avLst/>
            </a:prstGeom>
            <a:noFill/>
          </p:spPr>
          <p:txBody>
            <a:bodyPr wrap="square" rtlCol="0">
              <a:spAutoFit/>
            </a:bodyPr>
            <a:lstStyle/>
            <a:p>
              <a:r>
                <a:rPr kumimoji="1" lang="en-US" altLang="ja-JP" sz="700" b="1" dirty="0"/>
                <a:t>11.1V</a:t>
              </a:r>
              <a:endParaRPr kumimoji="1" lang="ja-JP" altLang="en-US" sz="700" b="1" dirty="0"/>
            </a:p>
          </p:txBody>
        </p:sp>
      </p:grpSp>
      <p:grpSp>
        <p:nvGrpSpPr>
          <p:cNvPr id="26" name="グループ化 25">
            <a:extLst>
              <a:ext uri="{FF2B5EF4-FFF2-40B4-BE49-F238E27FC236}">
                <a16:creationId xmlns:a16="http://schemas.microsoft.com/office/drawing/2014/main" id="{10C20B7E-4558-463F-64CE-67D4E2BA3743}"/>
              </a:ext>
            </a:extLst>
          </p:cNvPr>
          <p:cNvGrpSpPr/>
          <p:nvPr/>
        </p:nvGrpSpPr>
        <p:grpSpPr>
          <a:xfrm>
            <a:off x="6234206" y="17210114"/>
            <a:ext cx="542924" cy="445544"/>
            <a:chOff x="5829013" y="17355164"/>
            <a:chExt cx="542924" cy="445544"/>
          </a:xfrm>
        </p:grpSpPr>
        <p:sp>
          <p:nvSpPr>
            <p:cNvPr id="1132" name="矢印: 下 1131">
              <a:extLst>
                <a:ext uri="{FF2B5EF4-FFF2-40B4-BE49-F238E27FC236}">
                  <a16:creationId xmlns:a16="http://schemas.microsoft.com/office/drawing/2014/main" id="{FDFBA02C-C205-F04E-6BC4-C13AD787E6EC}"/>
                </a:ext>
              </a:extLst>
            </p:cNvPr>
            <p:cNvSpPr/>
            <p:nvPr/>
          </p:nvSpPr>
          <p:spPr>
            <a:xfrm rot="16200000">
              <a:off x="6040966" y="17602475"/>
              <a:ext cx="133350" cy="26311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3" name="テキスト ボックス 1132">
              <a:extLst>
                <a:ext uri="{FF2B5EF4-FFF2-40B4-BE49-F238E27FC236}">
                  <a16:creationId xmlns:a16="http://schemas.microsoft.com/office/drawing/2014/main" id="{7823299D-157D-EEE4-6333-F5C4E2DF6BA5}"/>
                </a:ext>
              </a:extLst>
            </p:cNvPr>
            <p:cNvSpPr txBox="1"/>
            <p:nvPr/>
          </p:nvSpPr>
          <p:spPr>
            <a:xfrm>
              <a:off x="5829013" y="17355164"/>
              <a:ext cx="542924" cy="323165"/>
            </a:xfrm>
            <a:prstGeom prst="rect">
              <a:avLst/>
            </a:prstGeom>
            <a:noFill/>
          </p:spPr>
          <p:txBody>
            <a:bodyPr wrap="square" rtlCol="0">
              <a:spAutoFit/>
            </a:bodyPr>
            <a:lstStyle/>
            <a:p>
              <a:pPr algn="ctr"/>
              <a:r>
                <a:rPr kumimoji="1" lang="en-US" altLang="ja-JP" sz="600" b="1" dirty="0"/>
                <a:t>About</a:t>
              </a:r>
            </a:p>
            <a:p>
              <a:pPr algn="ctr"/>
              <a:r>
                <a:rPr kumimoji="1" lang="en-US" altLang="ja-JP" sz="900" b="1" dirty="0"/>
                <a:t>48V</a:t>
              </a:r>
              <a:endParaRPr kumimoji="1" lang="ja-JP" altLang="en-US" sz="900" b="1" dirty="0"/>
            </a:p>
          </p:txBody>
        </p:sp>
      </p:grpSp>
      <p:sp>
        <p:nvSpPr>
          <p:cNvPr id="1131" name="四角形: 角を丸くする 1130">
            <a:extLst>
              <a:ext uri="{FF2B5EF4-FFF2-40B4-BE49-F238E27FC236}">
                <a16:creationId xmlns:a16="http://schemas.microsoft.com/office/drawing/2014/main" id="{96E2D30B-E663-6931-FC67-169B58BDDC98}"/>
              </a:ext>
            </a:extLst>
          </p:cNvPr>
          <p:cNvSpPr/>
          <p:nvPr/>
        </p:nvSpPr>
        <p:spPr>
          <a:xfrm>
            <a:off x="5210743" y="17087693"/>
            <a:ext cx="1156223"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Kicker System</a:t>
            </a:r>
          </a:p>
          <a:p>
            <a:endParaRPr kumimoji="1" lang="en-US" altLang="ja-JP" sz="700" dirty="0">
              <a:solidFill>
                <a:schemeClr val="tx1"/>
              </a:solidFill>
            </a:endParaRPr>
          </a:p>
          <a:p>
            <a:r>
              <a:rPr kumimoji="1" lang="en-US" altLang="ja-JP" sz="700" dirty="0">
                <a:solidFill>
                  <a:schemeClr val="tx1"/>
                </a:solidFill>
              </a:rPr>
              <a:t>(Please look at</a:t>
            </a:r>
          </a:p>
          <a:p>
            <a:r>
              <a:rPr kumimoji="1" lang="en-US" altLang="ja-JP" sz="700" dirty="0">
                <a:solidFill>
                  <a:schemeClr val="tx1"/>
                </a:solidFill>
              </a:rPr>
              <a:t> “Kicker System And</a:t>
            </a:r>
          </a:p>
          <a:p>
            <a:r>
              <a:rPr kumimoji="1" lang="en-US" altLang="ja-JP" sz="700" dirty="0">
                <a:solidFill>
                  <a:schemeClr val="tx1"/>
                </a:solidFill>
              </a:rPr>
              <a:t>   Research” in</a:t>
            </a:r>
          </a:p>
          <a:p>
            <a:r>
              <a:rPr kumimoji="1" lang="en-US" altLang="ja-JP" sz="700" dirty="0">
                <a:solidFill>
                  <a:schemeClr val="tx1"/>
                </a:solidFill>
              </a:rPr>
              <a:t> “Data / Results / Discussion” section.)</a:t>
            </a:r>
            <a:endParaRPr kumimoji="1" lang="en-US" altLang="ja-JP" sz="500" dirty="0">
              <a:solidFill>
                <a:schemeClr val="tx1"/>
              </a:solidFill>
            </a:endParaRPr>
          </a:p>
        </p:txBody>
      </p:sp>
      <p:grpSp>
        <p:nvGrpSpPr>
          <p:cNvPr id="18" name="グループ化 17">
            <a:extLst>
              <a:ext uri="{FF2B5EF4-FFF2-40B4-BE49-F238E27FC236}">
                <a16:creationId xmlns:a16="http://schemas.microsoft.com/office/drawing/2014/main" id="{12C7885C-8F1D-6149-4E53-00AA43A3A8C4}"/>
              </a:ext>
            </a:extLst>
          </p:cNvPr>
          <p:cNvGrpSpPr/>
          <p:nvPr/>
        </p:nvGrpSpPr>
        <p:grpSpPr>
          <a:xfrm>
            <a:off x="6660706" y="17087693"/>
            <a:ext cx="866046" cy="1005350"/>
            <a:chOff x="6244200" y="17232743"/>
            <a:chExt cx="866046" cy="1005350"/>
          </a:xfrm>
        </p:grpSpPr>
        <p:sp>
          <p:nvSpPr>
            <p:cNvPr id="1134" name="四角形: 角を丸くする 1133">
              <a:extLst>
                <a:ext uri="{FF2B5EF4-FFF2-40B4-BE49-F238E27FC236}">
                  <a16:creationId xmlns:a16="http://schemas.microsoft.com/office/drawing/2014/main" id="{086ADA28-5506-8BF7-E272-04AADA0BD272}"/>
                </a:ext>
              </a:extLst>
            </p:cNvPr>
            <p:cNvSpPr/>
            <p:nvPr/>
          </p:nvSpPr>
          <p:spPr>
            <a:xfrm>
              <a:off x="6244200" y="17232743"/>
              <a:ext cx="866046"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050" b="1" dirty="0">
                  <a:solidFill>
                    <a:schemeClr val="tx1"/>
                  </a:solidFill>
                </a:rPr>
                <a:t>Solenoid</a:t>
              </a:r>
            </a:p>
            <a:p>
              <a:pPr algn="ctr"/>
              <a:endParaRPr kumimoji="1" lang="en-US" altLang="ja-JP" sz="1050" b="1" dirty="0">
                <a:solidFill>
                  <a:schemeClr val="tx1"/>
                </a:solidFill>
              </a:endParaRPr>
            </a:p>
            <a:p>
              <a:pPr algn="ctr"/>
              <a:endParaRPr kumimoji="1" lang="en-US" altLang="ja-JP" sz="1050" b="1" dirty="0">
                <a:solidFill>
                  <a:schemeClr val="tx1"/>
                </a:solidFill>
              </a:endParaRPr>
            </a:p>
            <a:p>
              <a:pPr algn="ctr"/>
              <a:endParaRPr kumimoji="1" lang="en-US" altLang="ja-JP" sz="1050" b="1" dirty="0">
                <a:solidFill>
                  <a:schemeClr val="tx1"/>
                </a:solidFill>
              </a:endParaRPr>
            </a:p>
            <a:p>
              <a:pPr algn="ctr"/>
              <a:endParaRPr kumimoji="1" lang="en-US" altLang="ja-JP" sz="300" b="1" dirty="0">
                <a:solidFill>
                  <a:schemeClr val="tx1"/>
                </a:solidFill>
              </a:endParaRPr>
            </a:p>
            <a:p>
              <a:pPr algn="ctr"/>
              <a:endParaRPr kumimoji="1" lang="en-US" altLang="ja-JP" sz="200" b="1" dirty="0">
                <a:solidFill>
                  <a:schemeClr val="tx1"/>
                </a:solidFill>
              </a:endParaRPr>
            </a:p>
            <a:p>
              <a:pPr algn="ctr"/>
              <a:r>
                <a:rPr kumimoji="1" lang="en-US" altLang="ja-JP" sz="800" dirty="0">
                  <a:solidFill>
                    <a:schemeClr val="tx1"/>
                  </a:solidFill>
                </a:rPr>
                <a:t>CB1037 x 1</a:t>
              </a:r>
              <a:endParaRPr kumimoji="1" lang="en-US" altLang="ja-JP" sz="1050" dirty="0">
                <a:solidFill>
                  <a:schemeClr val="tx1"/>
                </a:solidFill>
              </a:endParaRPr>
            </a:p>
            <a:p>
              <a:endParaRPr kumimoji="1" lang="en-US" altLang="ja-JP" sz="700" dirty="0">
                <a:solidFill>
                  <a:schemeClr val="tx1"/>
                </a:solidFill>
              </a:endParaRPr>
            </a:p>
          </p:txBody>
        </p:sp>
        <p:pic>
          <p:nvPicPr>
            <p:cNvPr id="1135" name="Picture 20" descr="CB1037 ソレノイドショップ タカハ">
              <a:extLst>
                <a:ext uri="{FF2B5EF4-FFF2-40B4-BE49-F238E27FC236}">
                  <a16:creationId xmlns:a16="http://schemas.microsoft.com/office/drawing/2014/main" id="{ECA0E10F-6DA4-89A5-76FD-AD71845AF84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7617" t="18333" r="9622" b="27793"/>
            <a:stretch/>
          </p:blipFill>
          <p:spPr bwMode="auto">
            <a:xfrm>
              <a:off x="6356216" y="17504435"/>
              <a:ext cx="639238" cy="442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0" name="グループ化 1139">
            <a:extLst>
              <a:ext uri="{FF2B5EF4-FFF2-40B4-BE49-F238E27FC236}">
                <a16:creationId xmlns:a16="http://schemas.microsoft.com/office/drawing/2014/main" id="{5A0A2C74-3E68-927F-79C5-1BBA2BD3A822}"/>
              </a:ext>
            </a:extLst>
          </p:cNvPr>
          <p:cNvGrpSpPr/>
          <p:nvPr/>
        </p:nvGrpSpPr>
        <p:grpSpPr>
          <a:xfrm>
            <a:off x="4655675" y="19044582"/>
            <a:ext cx="542924" cy="620917"/>
            <a:chOff x="3339363" y="19229000"/>
            <a:chExt cx="542924" cy="620917"/>
          </a:xfrm>
        </p:grpSpPr>
        <p:sp>
          <p:nvSpPr>
            <p:cNvPr id="1137" name="正方形/長方形 1136">
              <a:extLst>
                <a:ext uri="{FF2B5EF4-FFF2-40B4-BE49-F238E27FC236}">
                  <a16:creationId xmlns:a16="http://schemas.microsoft.com/office/drawing/2014/main" id="{666539DB-A9C9-61F8-5C16-D7A1F2963CAE}"/>
                </a:ext>
              </a:extLst>
            </p:cNvPr>
            <p:cNvSpPr/>
            <p:nvPr/>
          </p:nvSpPr>
          <p:spPr>
            <a:xfrm rot="5400000">
              <a:off x="3276527" y="19375457"/>
              <a:ext cx="620917" cy="328003"/>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9" name="テキスト ボックス 1138">
              <a:extLst>
                <a:ext uri="{FF2B5EF4-FFF2-40B4-BE49-F238E27FC236}">
                  <a16:creationId xmlns:a16="http://schemas.microsoft.com/office/drawing/2014/main" id="{A9519BCD-93E7-AF71-CF06-A0EC4491B71D}"/>
                </a:ext>
              </a:extLst>
            </p:cNvPr>
            <p:cNvSpPr txBox="1"/>
            <p:nvPr/>
          </p:nvSpPr>
          <p:spPr>
            <a:xfrm>
              <a:off x="3339363" y="19453523"/>
              <a:ext cx="542924" cy="246221"/>
            </a:xfrm>
            <a:prstGeom prst="rect">
              <a:avLst/>
            </a:prstGeom>
            <a:noFill/>
          </p:spPr>
          <p:txBody>
            <a:bodyPr wrap="square" rtlCol="0">
              <a:spAutoFit/>
            </a:bodyPr>
            <a:lstStyle/>
            <a:p>
              <a:r>
                <a:rPr kumimoji="1" lang="en-US" altLang="ja-JP" sz="1000" b="1" dirty="0">
                  <a:solidFill>
                    <a:schemeClr val="bg1"/>
                  </a:solidFill>
                </a:rPr>
                <a:t>UART</a:t>
              </a:r>
              <a:endParaRPr kumimoji="1" lang="ja-JP" altLang="en-US" sz="1000" b="1" dirty="0">
                <a:solidFill>
                  <a:schemeClr val="bg1"/>
                </a:solidFill>
              </a:endParaRPr>
            </a:p>
          </p:txBody>
        </p:sp>
      </p:grpSp>
      <p:sp>
        <p:nvSpPr>
          <p:cNvPr id="1142" name="正方形/長方形 1141">
            <a:extLst>
              <a:ext uri="{FF2B5EF4-FFF2-40B4-BE49-F238E27FC236}">
                <a16:creationId xmlns:a16="http://schemas.microsoft.com/office/drawing/2014/main" id="{385C46B0-343A-5B31-A37A-D39425773FBF}"/>
              </a:ext>
            </a:extLst>
          </p:cNvPr>
          <p:cNvSpPr/>
          <p:nvPr/>
        </p:nvSpPr>
        <p:spPr>
          <a:xfrm>
            <a:off x="4815702" y="18993511"/>
            <a:ext cx="429156"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3" name="正方形/長方形 1142">
            <a:extLst>
              <a:ext uri="{FF2B5EF4-FFF2-40B4-BE49-F238E27FC236}">
                <a16:creationId xmlns:a16="http://schemas.microsoft.com/office/drawing/2014/main" id="{C17790B4-DE5C-E054-C65B-505B18029845}"/>
              </a:ext>
            </a:extLst>
          </p:cNvPr>
          <p:cNvSpPr/>
          <p:nvPr/>
        </p:nvSpPr>
        <p:spPr>
          <a:xfrm rot="5400000">
            <a:off x="5034843" y="19141932"/>
            <a:ext cx="398681"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4" name="正方形/長方形 1143">
            <a:extLst>
              <a:ext uri="{FF2B5EF4-FFF2-40B4-BE49-F238E27FC236}">
                <a16:creationId xmlns:a16="http://schemas.microsoft.com/office/drawing/2014/main" id="{1C3EAC94-C25D-7476-7F8F-1CAF6A67A1C7}"/>
              </a:ext>
            </a:extLst>
          </p:cNvPr>
          <p:cNvSpPr/>
          <p:nvPr/>
        </p:nvSpPr>
        <p:spPr>
          <a:xfrm>
            <a:off x="5183293" y="19362054"/>
            <a:ext cx="1765543"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8" name="正方形/長方形 1147">
            <a:extLst>
              <a:ext uri="{FF2B5EF4-FFF2-40B4-BE49-F238E27FC236}">
                <a16:creationId xmlns:a16="http://schemas.microsoft.com/office/drawing/2014/main" id="{7EAB7336-ADA5-D0FF-05ED-90DA63A552BA}"/>
              </a:ext>
            </a:extLst>
          </p:cNvPr>
          <p:cNvSpPr/>
          <p:nvPr/>
        </p:nvSpPr>
        <p:spPr>
          <a:xfrm rot="5400000">
            <a:off x="6781293" y="19444713"/>
            <a:ext cx="238516"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0" name="テキスト ボックス 1149">
            <a:extLst>
              <a:ext uri="{FF2B5EF4-FFF2-40B4-BE49-F238E27FC236}">
                <a16:creationId xmlns:a16="http://schemas.microsoft.com/office/drawing/2014/main" id="{B908E46F-1376-AFA5-99A5-02849E63015B}"/>
              </a:ext>
            </a:extLst>
          </p:cNvPr>
          <p:cNvSpPr txBox="1"/>
          <p:nvPr/>
        </p:nvSpPr>
        <p:spPr>
          <a:xfrm>
            <a:off x="5484092" y="19308100"/>
            <a:ext cx="1214085" cy="230832"/>
          </a:xfrm>
          <a:prstGeom prst="rect">
            <a:avLst/>
          </a:prstGeom>
          <a:noFill/>
        </p:spPr>
        <p:txBody>
          <a:bodyPr wrap="square" rtlCol="0">
            <a:spAutoFit/>
          </a:bodyPr>
          <a:lstStyle/>
          <a:p>
            <a:r>
              <a:rPr kumimoji="1" lang="en-US" altLang="ja-JP" sz="900" b="1" dirty="0"/>
              <a:t>I²C + Digital x 3 </a:t>
            </a:r>
            <a:endParaRPr kumimoji="1" lang="ja-JP" altLang="en-US" sz="900" b="1" dirty="0"/>
          </a:p>
        </p:txBody>
      </p:sp>
      <p:grpSp>
        <p:nvGrpSpPr>
          <p:cNvPr id="33" name="グループ化 32">
            <a:extLst>
              <a:ext uri="{FF2B5EF4-FFF2-40B4-BE49-F238E27FC236}">
                <a16:creationId xmlns:a16="http://schemas.microsoft.com/office/drawing/2014/main" id="{C0920679-B8DD-5CC2-9A7D-B65C3EA608AB}"/>
              </a:ext>
            </a:extLst>
          </p:cNvPr>
          <p:cNvGrpSpPr/>
          <p:nvPr/>
        </p:nvGrpSpPr>
        <p:grpSpPr>
          <a:xfrm>
            <a:off x="6497030" y="19586984"/>
            <a:ext cx="1080295" cy="1396607"/>
            <a:chOff x="6080327" y="19722113"/>
            <a:chExt cx="1080295" cy="1396607"/>
          </a:xfrm>
        </p:grpSpPr>
        <p:sp>
          <p:nvSpPr>
            <p:cNvPr id="1146" name="四角形: 角を丸くする 1145">
              <a:extLst>
                <a:ext uri="{FF2B5EF4-FFF2-40B4-BE49-F238E27FC236}">
                  <a16:creationId xmlns:a16="http://schemas.microsoft.com/office/drawing/2014/main" id="{AB59716C-DECC-E62D-921F-5AB9FE8E50B7}"/>
                </a:ext>
              </a:extLst>
            </p:cNvPr>
            <p:cNvSpPr/>
            <p:nvPr/>
          </p:nvSpPr>
          <p:spPr>
            <a:xfrm>
              <a:off x="6080327" y="19722113"/>
              <a:ext cx="1029918" cy="139660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149" name="Picture 24" descr="ESP8255でSSD1306を駆動">
              <a:extLst>
                <a:ext uri="{FF2B5EF4-FFF2-40B4-BE49-F238E27FC236}">
                  <a16:creationId xmlns:a16="http://schemas.microsoft.com/office/drawing/2014/main" id="{6A1B8211-F256-A63A-7AF3-EFA81C50BF2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751" t="8366" r="23082" b="8935"/>
            <a:stretch/>
          </p:blipFill>
          <p:spPr bwMode="auto">
            <a:xfrm>
              <a:off x="6155644" y="20017140"/>
              <a:ext cx="414008" cy="355549"/>
            </a:xfrm>
            <a:prstGeom prst="rect">
              <a:avLst/>
            </a:prstGeom>
            <a:noFill/>
            <a:extLst>
              <a:ext uri="{909E8E84-426E-40DD-AFC4-6F175D3DCCD1}">
                <a14:hiddenFill xmlns:a14="http://schemas.microsoft.com/office/drawing/2010/main">
                  <a:solidFill>
                    <a:srgbClr val="FFFFFF"/>
                  </a:solidFill>
                </a14:hiddenFill>
              </a:ext>
            </a:extLst>
          </p:spPr>
        </p:pic>
        <p:sp>
          <p:nvSpPr>
            <p:cNvPr id="1153" name="テキスト ボックス 1152">
              <a:extLst>
                <a:ext uri="{FF2B5EF4-FFF2-40B4-BE49-F238E27FC236}">
                  <a16:creationId xmlns:a16="http://schemas.microsoft.com/office/drawing/2014/main" id="{E71B8D5D-E53E-EAC6-9770-5F0F78E67A8B}"/>
                </a:ext>
              </a:extLst>
            </p:cNvPr>
            <p:cNvSpPr txBox="1"/>
            <p:nvPr/>
          </p:nvSpPr>
          <p:spPr>
            <a:xfrm>
              <a:off x="6559267" y="19977308"/>
              <a:ext cx="601355" cy="415498"/>
            </a:xfrm>
            <a:prstGeom prst="rect">
              <a:avLst/>
            </a:prstGeom>
            <a:noFill/>
          </p:spPr>
          <p:txBody>
            <a:bodyPr wrap="square" rtlCol="0">
              <a:spAutoFit/>
            </a:bodyPr>
            <a:lstStyle/>
            <a:p>
              <a:r>
                <a:rPr kumimoji="1" lang="en-US" altLang="ja-JP" sz="700" b="1" dirty="0"/>
                <a:t>O-LED </a:t>
              </a:r>
            </a:p>
            <a:p>
              <a:r>
                <a:rPr kumimoji="1" lang="en-US" altLang="ja-JP" sz="700" b="1" dirty="0"/>
                <a:t>Display</a:t>
              </a:r>
            </a:p>
            <a:p>
              <a:endParaRPr kumimoji="1" lang="en-US" altLang="ja-JP" sz="100" b="1" dirty="0"/>
            </a:p>
            <a:p>
              <a:r>
                <a:rPr kumimoji="1" lang="en-US" altLang="ja-JP" sz="600" dirty="0"/>
                <a:t>SSD1306 x 1</a:t>
              </a:r>
              <a:endParaRPr kumimoji="1" lang="en-US" altLang="ja-JP" sz="700" dirty="0"/>
            </a:p>
          </p:txBody>
        </p:sp>
        <p:sp>
          <p:nvSpPr>
            <p:cNvPr id="1154" name="十字形 1153">
              <a:extLst>
                <a:ext uri="{FF2B5EF4-FFF2-40B4-BE49-F238E27FC236}">
                  <a16:creationId xmlns:a16="http://schemas.microsoft.com/office/drawing/2014/main" id="{7F159808-76C9-D2CF-6EB4-5AF6009E911A}"/>
                </a:ext>
              </a:extLst>
            </p:cNvPr>
            <p:cNvSpPr/>
            <p:nvPr/>
          </p:nvSpPr>
          <p:spPr>
            <a:xfrm>
              <a:off x="6532133" y="204290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5" name="テキスト ボックス 1154">
              <a:extLst>
                <a:ext uri="{FF2B5EF4-FFF2-40B4-BE49-F238E27FC236}">
                  <a16:creationId xmlns:a16="http://schemas.microsoft.com/office/drawing/2014/main" id="{CB7FA33E-1B8F-BF2B-B0B4-AEF2093E6FD7}"/>
                </a:ext>
              </a:extLst>
            </p:cNvPr>
            <p:cNvSpPr txBox="1"/>
            <p:nvPr/>
          </p:nvSpPr>
          <p:spPr>
            <a:xfrm>
              <a:off x="6097247" y="20640567"/>
              <a:ext cx="1062152" cy="430887"/>
            </a:xfrm>
            <a:prstGeom prst="rect">
              <a:avLst/>
            </a:prstGeom>
            <a:noFill/>
          </p:spPr>
          <p:txBody>
            <a:bodyPr wrap="square" rtlCol="0">
              <a:spAutoFit/>
            </a:bodyPr>
            <a:lstStyle/>
            <a:p>
              <a:pPr algn="ctr"/>
              <a:r>
                <a:rPr kumimoji="1" lang="en-US" altLang="ja-JP" sz="800" b="1" dirty="0"/>
                <a:t>Tactile Switch x 3</a:t>
              </a:r>
            </a:p>
            <a:p>
              <a:r>
                <a:rPr kumimoji="1" lang="en-US" altLang="ja-JP" sz="700" dirty="0"/>
                <a:t>( For switching</a:t>
              </a:r>
            </a:p>
            <a:p>
              <a:r>
                <a:rPr kumimoji="1" lang="en-US" altLang="ja-JP" sz="700" dirty="0"/>
                <a:t>                robot’s mode)</a:t>
              </a:r>
            </a:p>
          </p:txBody>
        </p:sp>
      </p:grpSp>
      <p:grpSp>
        <p:nvGrpSpPr>
          <p:cNvPr id="32" name="グループ化 31">
            <a:extLst>
              <a:ext uri="{FF2B5EF4-FFF2-40B4-BE49-F238E27FC236}">
                <a16:creationId xmlns:a16="http://schemas.microsoft.com/office/drawing/2014/main" id="{2452D036-D820-506A-7730-9657EECE2B5F}"/>
              </a:ext>
            </a:extLst>
          </p:cNvPr>
          <p:cNvGrpSpPr/>
          <p:nvPr/>
        </p:nvGrpSpPr>
        <p:grpSpPr>
          <a:xfrm>
            <a:off x="4712457" y="19590572"/>
            <a:ext cx="1828313" cy="1396607"/>
            <a:chOff x="4142018" y="19726368"/>
            <a:chExt cx="1828313" cy="1396607"/>
          </a:xfrm>
        </p:grpSpPr>
        <p:grpSp>
          <p:nvGrpSpPr>
            <p:cNvPr id="1138" name="グループ化 1137">
              <a:extLst>
                <a:ext uri="{FF2B5EF4-FFF2-40B4-BE49-F238E27FC236}">
                  <a16:creationId xmlns:a16="http://schemas.microsoft.com/office/drawing/2014/main" id="{EC6409B9-0EB3-3A7B-4D29-8C914F92EBC0}"/>
                </a:ext>
              </a:extLst>
            </p:cNvPr>
            <p:cNvGrpSpPr/>
            <p:nvPr/>
          </p:nvGrpSpPr>
          <p:grpSpPr>
            <a:xfrm>
              <a:off x="4142018" y="19726368"/>
              <a:ext cx="1741026" cy="1396607"/>
              <a:chOff x="3953466" y="19707391"/>
              <a:chExt cx="1741026" cy="1396607"/>
            </a:xfrm>
          </p:grpSpPr>
          <p:sp>
            <p:nvSpPr>
              <p:cNvPr id="1121" name="四角形: 角を丸くする 1120">
                <a:extLst>
                  <a:ext uri="{FF2B5EF4-FFF2-40B4-BE49-F238E27FC236}">
                    <a16:creationId xmlns:a16="http://schemas.microsoft.com/office/drawing/2014/main" id="{0F76E096-B233-E0ED-DCCC-E82CBEBCF4E2}"/>
                  </a:ext>
                </a:extLst>
              </p:cNvPr>
              <p:cNvSpPr/>
              <p:nvPr/>
            </p:nvSpPr>
            <p:spPr>
              <a:xfrm>
                <a:off x="3953466" y="19707391"/>
                <a:ext cx="1741026" cy="1396607"/>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200" b="1" dirty="0">
                  <a:solidFill>
                    <a:schemeClr val="tx1"/>
                  </a:solidFill>
                </a:endParaRPr>
              </a:p>
              <a:p>
                <a:pPr algn="ctr"/>
                <a:r>
                  <a:rPr kumimoji="1" lang="en-US" altLang="ja-JP" sz="1050" b="1" dirty="0">
                    <a:solidFill>
                      <a:schemeClr val="tx1"/>
                    </a:solidFill>
                  </a:rPr>
                  <a:t>Vision System</a:t>
                </a:r>
              </a:p>
              <a:p>
                <a:endParaRPr kumimoji="1" lang="en-US" altLang="ja-JP" sz="11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1136" name="Picture 22" descr="取扱を終了した商品です］OpenMV Cam H7 R2 SEN-18982 67-0427-62 【AXEL】 アズワン">
                <a:extLst>
                  <a:ext uri="{FF2B5EF4-FFF2-40B4-BE49-F238E27FC236}">
                    <a16:creationId xmlns:a16="http://schemas.microsoft.com/office/drawing/2014/main" id="{6D024F82-F737-2D51-4301-DEDF7782795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7592" r="15406"/>
              <a:stretch/>
            </p:blipFill>
            <p:spPr bwMode="auto">
              <a:xfrm>
                <a:off x="4088178" y="20068817"/>
                <a:ext cx="581072" cy="722696"/>
              </a:xfrm>
              <a:prstGeom prst="rect">
                <a:avLst/>
              </a:prstGeom>
              <a:noFill/>
              <a:extLst>
                <a:ext uri="{909E8E84-426E-40DD-AFC4-6F175D3DCCD1}">
                  <a14:hiddenFill xmlns:a14="http://schemas.microsoft.com/office/drawing/2010/main">
                    <a:solidFill>
                      <a:srgbClr val="FFFFFF"/>
                    </a:solidFill>
                  </a14:hiddenFill>
                </a:ext>
              </a:extLst>
            </p:spPr>
          </p:pic>
        </p:grpSp>
        <p:sp>
          <p:nvSpPr>
            <p:cNvPr id="1151" name="十字形 1150">
              <a:extLst>
                <a:ext uri="{FF2B5EF4-FFF2-40B4-BE49-F238E27FC236}">
                  <a16:creationId xmlns:a16="http://schemas.microsoft.com/office/drawing/2014/main" id="{DC7A4579-7120-786A-9BE8-0EA80A6E4CFD}"/>
                </a:ext>
              </a:extLst>
            </p:cNvPr>
            <p:cNvSpPr/>
            <p:nvPr/>
          </p:nvSpPr>
          <p:spPr>
            <a:xfrm>
              <a:off x="4908737" y="20354066"/>
              <a:ext cx="207587" cy="207587"/>
            </a:xfrm>
            <a:prstGeom prst="plus">
              <a:avLst>
                <a:gd name="adj" fmla="val 38445"/>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6" name="テキスト ボックス 1155">
              <a:extLst>
                <a:ext uri="{FF2B5EF4-FFF2-40B4-BE49-F238E27FC236}">
                  <a16:creationId xmlns:a16="http://schemas.microsoft.com/office/drawing/2014/main" id="{C00AFA5C-44FF-2288-A749-A7BD25304EC1}"/>
                </a:ext>
              </a:extLst>
            </p:cNvPr>
            <p:cNvSpPr txBox="1"/>
            <p:nvPr/>
          </p:nvSpPr>
          <p:spPr>
            <a:xfrm>
              <a:off x="4908179" y="20815198"/>
              <a:ext cx="1062152" cy="307777"/>
            </a:xfrm>
            <a:prstGeom prst="rect">
              <a:avLst/>
            </a:prstGeom>
            <a:noFill/>
          </p:spPr>
          <p:txBody>
            <a:bodyPr wrap="square" rtlCol="0">
              <a:spAutoFit/>
            </a:bodyPr>
            <a:lstStyle/>
            <a:p>
              <a:pPr algn="ctr"/>
              <a:r>
                <a:rPr kumimoji="1" lang="en-US" altLang="ja-JP" sz="700" dirty="0"/>
                <a:t>Omnidirectional</a:t>
              </a:r>
              <a:br>
                <a:rPr kumimoji="1" lang="en-US" altLang="ja-JP" sz="700" dirty="0"/>
              </a:br>
              <a:r>
                <a:rPr kumimoji="1" lang="en-US" altLang="ja-JP" sz="700" dirty="0"/>
                <a:t>Mirror</a:t>
              </a:r>
              <a:endParaRPr kumimoji="1" lang="en-US" altLang="ja-JP" sz="600" dirty="0"/>
            </a:p>
          </p:txBody>
        </p:sp>
      </p:grpSp>
      <p:grpSp>
        <p:nvGrpSpPr>
          <p:cNvPr id="60" name="グループ化 59">
            <a:extLst>
              <a:ext uri="{FF2B5EF4-FFF2-40B4-BE49-F238E27FC236}">
                <a16:creationId xmlns:a16="http://schemas.microsoft.com/office/drawing/2014/main" id="{03EB4188-1D26-38E2-CA63-8BBD31ADDF28}"/>
              </a:ext>
            </a:extLst>
          </p:cNvPr>
          <p:cNvGrpSpPr/>
          <p:nvPr/>
        </p:nvGrpSpPr>
        <p:grpSpPr>
          <a:xfrm>
            <a:off x="3691910" y="20083464"/>
            <a:ext cx="387622" cy="574323"/>
            <a:chOff x="2480511" y="20228514"/>
            <a:chExt cx="387622" cy="574323"/>
          </a:xfrm>
        </p:grpSpPr>
        <p:sp>
          <p:nvSpPr>
            <p:cNvPr id="1157" name="正方形/長方形 1156">
              <a:extLst>
                <a:ext uri="{FF2B5EF4-FFF2-40B4-BE49-F238E27FC236}">
                  <a16:creationId xmlns:a16="http://schemas.microsoft.com/office/drawing/2014/main" id="{32B8AF9B-376B-808C-D5A5-8327C08A9EDF}"/>
                </a:ext>
              </a:extLst>
            </p:cNvPr>
            <p:cNvSpPr/>
            <p:nvPr/>
          </p:nvSpPr>
          <p:spPr>
            <a:xfrm rot="5400000">
              <a:off x="2342524" y="20428898"/>
              <a:ext cx="501818"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8" name="正方形/長方形 1157">
              <a:extLst>
                <a:ext uri="{FF2B5EF4-FFF2-40B4-BE49-F238E27FC236}">
                  <a16:creationId xmlns:a16="http://schemas.microsoft.com/office/drawing/2014/main" id="{DDB76871-EF16-5CCD-35BA-6404F134538B}"/>
                </a:ext>
              </a:extLst>
            </p:cNvPr>
            <p:cNvSpPr/>
            <p:nvPr/>
          </p:nvSpPr>
          <p:spPr>
            <a:xfrm>
              <a:off x="2542909" y="20701788"/>
              <a:ext cx="325224"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4" name="テキスト ボックス 1083">
              <a:extLst>
                <a:ext uri="{FF2B5EF4-FFF2-40B4-BE49-F238E27FC236}">
                  <a16:creationId xmlns:a16="http://schemas.microsoft.com/office/drawing/2014/main" id="{A467A420-3D2B-2EB6-56A9-FA7BB523D4B1}"/>
                </a:ext>
              </a:extLst>
            </p:cNvPr>
            <p:cNvSpPr txBox="1"/>
            <p:nvPr/>
          </p:nvSpPr>
          <p:spPr>
            <a:xfrm rot="5400000">
              <a:off x="2401298" y="20494404"/>
              <a:ext cx="373869" cy="215444"/>
            </a:xfrm>
            <a:prstGeom prst="rect">
              <a:avLst/>
            </a:prstGeom>
            <a:noFill/>
          </p:spPr>
          <p:txBody>
            <a:bodyPr wrap="square" rtlCol="0">
              <a:spAutoFit/>
            </a:bodyPr>
            <a:lstStyle/>
            <a:p>
              <a:r>
                <a:rPr kumimoji="1" lang="en-US" altLang="ja-JP" sz="800" b="1" dirty="0"/>
                <a:t>I²C</a:t>
              </a:r>
              <a:endParaRPr kumimoji="1" lang="ja-JP" altLang="en-US" sz="800" b="1" dirty="0"/>
            </a:p>
          </p:txBody>
        </p:sp>
      </p:grpSp>
      <p:grpSp>
        <p:nvGrpSpPr>
          <p:cNvPr id="1028" name="グループ化 1027">
            <a:extLst>
              <a:ext uri="{FF2B5EF4-FFF2-40B4-BE49-F238E27FC236}">
                <a16:creationId xmlns:a16="http://schemas.microsoft.com/office/drawing/2014/main" id="{B729B17B-9EA7-250F-20CF-37B6CBA57EF8}"/>
              </a:ext>
            </a:extLst>
          </p:cNvPr>
          <p:cNvGrpSpPr/>
          <p:nvPr/>
        </p:nvGrpSpPr>
        <p:grpSpPr>
          <a:xfrm>
            <a:off x="4039673" y="19191283"/>
            <a:ext cx="542924" cy="456524"/>
            <a:chOff x="4297671" y="19202704"/>
            <a:chExt cx="542924" cy="456524"/>
          </a:xfrm>
        </p:grpSpPr>
        <p:sp>
          <p:nvSpPr>
            <p:cNvPr id="1109" name="正方形/長方形 1108">
              <a:extLst>
                <a:ext uri="{FF2B5EF4-FFF2-40B4-BE49-F238E27FC236}">
                  <a16:creationId xmlns:a16="http://schemas.microsoft.com/office/drawing/2014/main" id="{A1DEC7DB-0EDD-37D9-36C6-D46E59EA5142}"/>
                </a:ext>
              </a:extLst>
            </p:cNvPr>
            <p:cNvSpPr/>
            <p:nvPr/>
          </p:nvSpPr>
          <p:spPr>
            <a:xfrm rot="5400000">
              <a:off x="4321209" y="19256673"/>
              <a:ext cx="456524" cy="348586"/>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0" name="テキスト ボックス 1079">
              <a:extLst>
                <a:ext uri="{FF2B5EF4-FFF2-40B4-BE49-F238E27FC236}">
                  <a16:creationId xmlns:a16="http://schemas.microsoft.com/office/drawing/2014/main" id="{67BDF355-A978-5996-0EA4-2293EB27511D}"/>
                </a:ext>
              </a:extLst>
            </p:cNvPr>
            <p:cNvSpPr txBox="1"/>
            <p:nvPr/>
          </p:nvSpPr>
          <p:spPr>
            <a:xfrm>
              <a:off x="4297671" y="19228538"/>
              <a:ext cx="542924" cy="253916"/>
            </a:xfrm>
            <a:prstGeom prst="rect">
              <a:avLst/>
            </a:prstGeom>
            <a:noFill/>
          </p:spPr>
          <p:txBody>
            <a:bodyPr wrap="square" rtlCol="0">
              <a:spAutoFit/>
            </a:bodyPr>
            <a:lstStyle/>
            <a:p>
              <a:r>
                <a:rPr kumimoji="1" lang="en-US" altLang="ja-JP" sz="1000" b="1" dirty="0">
                  <a:solidFill>
                    <a:schemeClr val="bg1"/>
                  </a:solidFill>
                </a:rPr>
                <a:t>UART</a:t>
              </a:r>
              <a:endParaRPr kumimoji="1" lang="ja-JP" altLang="en-US" sz="1000" b="1" dirty="0">
                <a:solidFill>
                  <a:schemeClr val="bg1"/>
                </a:solidFill>
              </a:endParaRPr>
            </a:p>
          </p:txBody>
        </p:sp>
      </p:grpSp>
      <p:cxnSp>
        <p:nvCxnSpPr>
          <p:cNvPr id="2" name="直線コネクタ 1">
            <a:extLst>
              <a:ext uri="{FF2B5EF4-FFF2-40B4-BE49-F238E27FC236}">
                <a16:creationId xmlns:a16="http://schemas.microsoft.com/office/drawing/2014/main" id="{CC0A7317-3FFE-5E7A-2EEA-CD595B057E52}"/>
              </a:ext>
            </a:extLst>
          </p:cNvPr>
          <p:cNvCxnSpPr>
            <a:cxnSpLocks/>
          </p:cNvCxnSpPr>
          <p:nvPr/>
        </p:nvCxnSpPr>
        <p:spPr>
          <a:xfrm>
            <a:off x="7766131" y="1651000"/>
            <a:ext cx="0" cy="19499582"/>
          </a:xfrm>
          <a:prstGeom prst="line">
            <a:avLst/>
          </a:prstGeom>
          <a:ln w="28575"/>
        </p:spPr>
        <p:style>
          <a:lnRef idx="1">
            <a:schemeClr val="dk1"/>
          </a:lnRef>
          <a:fillRef idx="0">
            <a:schemeClr val="dk1"/>
          </a:fillRef>
          <a:effectRef idx="0">
            <a:schemeClr val="dk1"/>
          </a:effectRef>
          <a:fontRef idx="minor">
            <a:schemeClr val="tx1"/>
          </a:fontRef>
        </p:style>
      </p:cxnSp>
      <p:grpSp>
        <p:nvGrpSpPr>
          <p:cNvPr id="11" name="グループ化 10">
            <a:extLst>
              <a:ext uri="{FF2B5EF4-FFF2-40B4-BE49-F238E27FC236}">
                <a16:creationId xmlns:a16="http://schemas.microsoft.com/office/drawing/2014/main" id="{05011415-3C56-A6E7-6C69-291A7C4FBB29}"/>
              </a:ext>
            </a:extLst>
          </p:cNvPr>
          <p:cNvGrpSpPr/>
          <p:nvPr/>
        </p:nvGrpSpPr>
        <p:grpSpPr>
          <a:xfrm>
            <a:off x="82550" y="6408911"/>
            <a:ext cx="7588246" cy="551502"/>
            <a:chOff x="8116558" y="1723071"/>
            <a:chExt cx="11219282" cy="551502"/>
          </a:xfrm>
        </p:grpSpPr>
        <p:sp>
          <p:nvSpPr>
            <p:cNvPr id="12" name="正方形/長方形 11">
              <a:extLst>
                <a:ext uri="{FF2B5EF4-FFF2-40B4-BE49-F238E27FC236}">
                  <a16:creationId xmlns:a16="http://schemas.microsoft.com/office/drawing/2014/main" id="{8A75766B-EE8D-43C9-DF73-C4286599498F}"/>
                </a:ext>
              </a:extLst>
            </p:cNvPr>
            <p:cNvSpPr/>
            <p:nvPr/>
          </p:nvSpPr>
          <p:spPr>
            <a:xfrm>
              <a:off x="8116558" y="1723071"/>
              <a:ext cx="11219282" cy="55150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14" name="正方形/長方形 13">
              <a:extLst>
                <a:ext uri="{FF2B5EF4-FFF2-40B4-BE49-F238E27FC236}">
                  <a16:creationId xmlns:a16="http://schemas.microsoft.com/office/drawing/2014/main" id="{21251DFA-7365-7623-F0DC-E8F1AD74766D}"/>
                </a:ext>
              </a:extLst>
            </p:cNvPr>
            <p:cNvSpPr/>
            <p:nvPr/>
          </p:nvSpPr>
          <p:spPr>
            <a:xfrm>
              <a:off x="8261241" y="1787964"/>
              <a:ext cx="10900991" cy="424533"/>
            </a:xfrm>
            <a:prstGeom prst="rect">
              <a:avLst/>
            </a:prstGeom>
            <a:gradFill flip="none" rotWithShape="1">
              <a:gsLst>
                <a:gs pos="0">
                  <a:srgbClr val="00AC83">
                    <a:shade val="30000"/>
                    <a:satMod val="115000"/>
                  </a:srgbClr>
                </a:gs>
                <a:gs pos="36000">
                  <a:srgbClr val="00AC83">
                    <a:shade val="67500"/>
                    <a:satMod val="115000"/>
                  </a:srgbClr>
                </a:gs>
                <a:gs pos="100000">
                  <a:srgbClr val="00AC83">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Abstract</a:t>
              </a:r>
              <a:endParaRPr kumimoji="1" lang="ja-JP" altLang="en-US" sz="3200" dirty="0">
                <a:latin typeface="Cascadia Code" panose="020B0609020000020004" pitchFamily="49" charset="0"/>
                <a:cs typeface="Cascadia Code" panose="020B0609020000020004" pitchFamily="49" charset="0"/>
              </a:endParaRPr>
            </a:p>
          </p:txBody>
        </p:sp>
      </p:grpSp>
      <p:sp>
        <p:nvSpPr>
          <p:cNvPr id="36" name="テキスト ボックス 35">
            <a:extLst>
              <a:ext uri="{FF2B5EF4-FFF2-40B4-BE49-F238E27FC236}">
                <a16:creationId xmlns:a16="http://schemas.microsoft.com/office/drawing/2014/main" id="{BEFC46F0-C3C1-7788-83A3-ECB70FA0A599}"/>
              </a:ext>
            </a:extLst>
          </p:cNvPr>
          <p:cNvSpPr txBox="1"/>
          <p:nvPr/>
        </p:nvSpPr>
        <p:spPr>
          <a:xfrm>
            <a:off x="8023819" y="14516667"/>
            <a:ext cx="5703806" cy="6963445"/>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【Kicker System And Research About </a:t>
            </a:r>
          </a:p>
          <a:p>
            <a:r>
              <a:rPr lang="ja-JP" altLang="en-US" sz="1400" b="0" i="0"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Voltag</a:t>
            </a:r>
            <a:r>
              <a:rPr lang="en-US" altLang="ja-JP" sz="1400" dirty="0">
                <a:latin typeface="Cascadia Code" panose="020B0609020000020004" pitchFamily="49" charset="0"/>
                <a:ea typeface="Cascadia Code" panose="020B0609020000020004" pitchFamily="49" charset="0"/>
                <a:cs typeface="Cascadia Code" panose="020B0609020000020004" pitchFamily="49" charset="0"/>
              </a:rPr>
              <a:t>e &amp; </a:t>
            </a:r>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Capa</a:t>
            </a:r>
            <a:r>
              <a:rPr lang="en-US" altLang="ja-JP" sz="1400" dirty="0">
                <a:latin typeface="Cascadia Code" panose="020B0609020000020004" pitchFamily="49" charset="0"/>
                <a:ea typeface="Cascadia Code" panose="020B0609020000020004" pitchFamily="49" charset="0"/>
                <a:cs typeface="Cascadia Code" panose="020B0609020000020004" pitchFamily="49" charset="0"/>
              </a:rPr>
              <a:t>citor Capacity</a:t>
            </a:r>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Our robots have a solenoid, and they can kick the boll very strong by applying voltage to it and using capacitors which have large capacity. </a:t>
            </a: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Kicker system is shown below Fig.A.</a:t>
            </a:r>
          </a:p>
          <a:p>
            <a:endParaRPr lang="en-US" altLang="ja-JP" sz="105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200" b="0" i="0" dirty="0">
                <a:effectLst/>
                <a:latin typeface="gg sans"/>
              </a:rPr>
              <a:t>しかし、ソレノイドを搭載するにあたって、どの電圧・どの容量のコンデンサーを使用すればいいのかわかりませんでした。そこで、電圧・コンデンサ容量の変化によってソレノイドのキックパワーにどのような変化が生まれるのかを研究することにしました。</a:t>
            </a:r>
            <a:endParaRPr lang="en-US" altLang="ja-JP" sz="1200" b="0" i="0" dirty="0">
              <a:effectLst/>
              <a:latin typeface="gg sans"/>
            </a:endParaRPr>
          </a:p>
          <a:p>
            <a:endParaRPr lang="en-US" altLang="ja-JP" sz="1200" dirty="0">
              <a:latin typeface="gg sans"/>
            </a:endParaRPr>
          </a:p>
          <a:p>
            <a:r>
              <a:rPr lang="en-US" altLang="ja-JP" sz="1200" dirty="0">
                <a:latin typeface="gg sans"/>
              </a:rPr>
              <a:t>&lt;Purpose&gt;</a:t>
            </a:r>
          </a:p>
          <a:p>
            <a:r>
              <a:rPr lang="ja-JP" altLang="en-US" sz="1200" b="0" i="0" dirty="0">
                <a:effectLst/>
                <a:latin typeface="gg sans"/>
              </a:rPr>
              <a:t>　ソレノイドにかける電圧と、使用するコンデンサの容量を変化させることでソレノイドの威力</a:t>
            </a:r>
            <a:r>
              <a:rPr lang="ja-JP" altLang="en-US" sz="1200" dirty="0">
                <a:latin typeface="gg sans"/>
              </a:rPr>
              <a:t>の変化を調べ、ロボットに搭載するのに最適な条件を求める。</a:t>
            </a:r>
            <a:endParaRPr lang="en-US" altLang="ja-JP" sz="1200" dirty="0">
              <a:latin typeface="gg sans"/>
            </a:endParaRPr>
          </a:p>
          <a:p>
            <a:endParaRPr lang="en-US" altLang="ja-JP" sz="1200" b="0" i="0" dirty="0">
              <a:effectLst/>
              <a:latin typeface="gg sans"/>
            </a:endParaRPr>
          </a:p>
          <a:p>
            <a:r>
              <a:rPr lang="en-US" altLang="ja-JP" sz="1200" dirty="0">
                <a:latin typeface="gg sans"/>
              </a:rPr>
              <a:t>&lt;How to research&gt;</a:t>
            </a:r>
          </a:p>
          <a:p>
            <a:r>
              <a:rPr lang="ja-JP" altLang="en-US" sz="1200" b="0" i="0" dirty="0">
                <a:effectLst/>
                <a:latin typeface="gg sans"/>
              </a:rPr>
              <a:t>　</a:t>
            </a:r>
            <a:r>
              <a:rPr lang="en-US" altLang="ja-JP" sz="1200" b="0" i="0" dirty="0">
                <a:effectLst/>
                <a:latin typeface="gg sans"/>
              </a:rPr>
              <a:t>1. </a:t>
            </a:r>
            <a:r>
              <a:rPr lang="ja-JP" altLang="en-US" sz="1200" b="0" i="0" dirty="0">
                <a:effectLst/>
                <a:latin typeface="gg sans"/>
              </a:rPr>
              <a:t>コンデンサ容量・電圧が変更できるキッカー基板を作成する。</a:t>
            </a:r>
            <a:r>
              <a:rPr lang="en-US" altLang="ja-JP" sz="1200" b="0" i="0" dirty="0">
                <a:effectLst/>
                <a:latin typeface="gg sans"/>
              </a:rPr>
              <a:t>(fig.1)</a:t>
            </a:r>
          </a:p>
          <a:p>
            <a:r>
              <a:rPr lang="ja-JP" altLang="en-US" sz="1200" dirty="0">
                <a:latin typeface="gg sans"/>
              </a:rPr>
              <a:t>　</a:t>
            </a:r>
            <a:r>
              <a:rPr lang="en-US" altLang="ja-JP" sz="1200" dirty="0">
                <a:latin typeface="gg sans"/>
              </a:rPr>
              <a:t>2. </a:t>
            </a:r>
            <a:r>
              <a:rPr lang="ja-JP" altLang="en-US" sz="1200" dirty="0">
                <a:latin typeface="gg sans"/>
              </a:rPr>
              <a:t>ある一定の電圧で固定した状態で、コンデンサの容量を変化させ、キックパワーを計測する</a:t>
            </a:r>
            <a:r>
              <a:rPr lang="en-US" altLang="ja-JP" sz="1200" dirty="0">
                <a:latin typeface="gg sans"/>
              </a:rPr>
              <a:t>(*1)</a:t>
            </a:r>
          </a:p>
          <a:p>
            <a:r>
              <a:rPr lang="ja-JP" altLang="en-US" sz="1200" dirty="0">
                <a:latin typeface="gg sans"/>
              </a:rPr>
              <a:t>　</a:t>
            </a:r>
            <a:r>
              <a:rPr lang="en-US" altLang="ja-JP" sz="1200" dirty="0">
                <a:latin typeface="gg sans"/>
              </a:rPr>
              <a:t>3. </a:t>
            </a:r>
            <a:r>
              <a:rPr lang="ja-JP" altLang="en-US" sz="1200" dirty="0">
                <a:latin typeface="gg sans"/>
              </a:rPr>
              <a:t>ある一定のコンデンサ容量で固定した状態で、電圧を変化させ、キックパワーを計測する</a:t>
            </a:r>
            <a:r>
              <a:rPr lang="en-US" altLang="ja-JP" sz="1200" dirty="0">
                <a:latin typeface="gg sans"/>
              </a:rPr>
              <a:t>(*1)</a:t>
            </a:r>
          </a:p>
          <a:p>
            <a:r>
              <a:rPr lang="ja-JP" altLang="en-US" sz="1200" dirty="0">
                <a:latin typeface="gg sans"/>
              </a:rPr>
              <a:t>　</a:t>
            </a:r>
            <a:r>
              <a:rPr lang="en-US" altLang="ja-JP" sz="1200" dirty="0">
                <a:latin typeface="gg sans"/>
              </a:rPr>
              <a:t>4. 2, 3</a:t>
            </a:r>
            <a:r>
              <a:rPr lang="ja-JP" altLang="en-US" sz="1200" dirty="0">
                <a:latin typeface="gg sans"/>
              </a:rPr>
              <a:t>で得た実験データをグラフに示す。</a:t>
            </a:r>
            <a:endParaRPr lang="en-US" altLang="ja-JP" sz="1200" dirty="0">
              <a:latin typeface="gg sans"/>
            </a:endParaRPr>
          </a:p>
          <a:p>
            <a:r>
              <a:rPr lang="ja-JP" altLang="en-US" sz="1200" b="0" i="0" dirty="0">
                <a:effectLst/>
                <a:latin typeface="gg sans"/>
              </a:rPr>
              <a:t>　</a:t>
            </a:r>
            <a:endParaRPr lang="en-US" altLang="ja-JP" sz="1200" b="0" i="0" dirty="0">
              <a:effectLst/>
              <a:latin typeface="gg sans"/>
            </a:endParaRPr>
          </a:p>
          <a:p>
            <a:r>
              <a:rPr lang="ja-JP" altLang="en-US" sz="1200" dirty="0">
                <a:latin typeface="gg sans"/>
              </a:rPr>
              <a:t>　</a:t>
            </a:r>
            <a:r>
              <a:rPr lang="en-US" altLang="ja-JP" sz="1200" dirty="0">
                <a:latin typeface="gg sans"/>
              </a:rPr>
              <a:t>(*1)…</a:t>
            </a:r>
            <a:r>
              <a:rPr lang="ja-JP" altLang="en-US" sz="1200" dirty="0">
                <a:latin typeface="gg sans"/>
              </a:rPr>
              <a:t>コート上に長い定規を置き、その上でボールをキックし、止まった距離をキックパワーとする。</a:t>
            </a:r>
            <a:r>
              <a:rPr lang="en-US" altLang="ja-JP" sz="1200" dirty="0">
                <a:latin typeface="gg sans"/>
              </a:rPr>
              <a:t>(fig.2)</a:t>
            </a:r>
            <a:endParaRPr lang="en-US" altLang="ja-JP" sz="1200" b="0" i="0" dirty="0">
              <a:effectLst/>
              <a:latin typeface="gg sans"/>
            </a:endParaRPr>
          </a:p>
        </p:txBody>
      </p:sp>
      <p:sp>
        <p:nvSpPr>
          <p:cNvPr id="39" name="テキスト ボックス 38">
            <a:extLst>
              <a:ext uri="{FF2B5EF4-FFF2-40B4-BE49-F238E27FC236}">
                <a16:creationId xmlns:a16="http://schemas.microsoft.com/office/drawing/2014/main" id="{C5737F2B-1908-6887-3211-D499282C7359}"/>
              </a:ext>
            </a:extLst>
          </p:cNvPr>
          <p:cNvSpPr txBox="1"/>
          <p:nvPr/>
        </p:nvSpPr>
        <p:spPr>
          <a:xfrm>
            <a:off x="13549348" y="14464674"/>
            <a:ext cx="5525528" cy="6863417"/>
          </a:xfrm>
          <a:prstGeom prst="rect">
            <a:avLst/>
          </a:prstGeom>
          <a:noFill/>
        </p:spPr>
        <p:txBody>
          <a:bodyPr wrap="square" rtlCol="0">
            <a:spAutoFit/>
          </a:bodyPr>
          <a:lstStyle/>
          <a:p>
            <a:r>
              <a:rPr lang="en-US" altLang="ja-JP" sz="1200" dirty="0">
                <a:latin typeface="gg sans"/>
              </a:rPr>
              <a:t>&lt;</a:t>
            </a:r>
            <a:r>
              <a:rPr lang="ja-JP" altLang="en-US" sz="1200" dirty="0">
                <a:latin typeface="gg sans"/>
              </a:rPr>
              <a:t>結果</a:t>
            </a:r>
            <a:r>
              <a:rPr lang="en-US" altLang="ja-JP" sz="1200" dirty="0">
                <a:latin typeface="gg sans"/>
              </a:rPr>
              <a:t>&gt;</a:t>
            </a: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600" dirty="0">
              <a:latin typeface="gg sans"/>
            </a:endParaRPr>
          </a:p>
          <a:p>
            <a:endParaRPr lang="en-US" altLang="ja-JP" sz="16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r>
              <a:rPr lang="en-US" altLang="ja-JP" sz="1200" dirty="0">
                <a:latin typeface="gg sans"/>
              </a:rPr>
              <a:t>Fig.3</a:t>
            </a:r>
            <a:r>
              <a:rPr lang="ja-JP" altLang="en-US" sz="1200" dirty="0">
                <a:latin typeface="gg sans"/>
              </a:rPr>
              <a:t>において、電圧変化とキックパワーの変化は一次関数的になっていることがわかります。</a:t>
            </a:r>
            <a:endParaRPr lang="en-US" altLang="ja-JP" sz="1200" dirty="0">
              <a:latin typeface="gg sans"/>
            </a:endParaRPr>
          </a:p>
          <a:p>
            <a:r>
              <a:rPr lang="ja-JP" altLang="en-US" sz="1200" dirty="0">
                <a:latin typeface="gg sans"/>
              </a:rPr>
              <a:t>また、</a:t>
            </a:r>
            <a:r>
              <a:rPr lang="en-US" altLang="ja-JP" sz="1200" dirty="0">
                <a:latin typeface="gg sans"/>
              </a:rPr>
              <a:t>Fig.4</a:t>
            </a:r>
            <a:r>
              <a:rPr lang="ja-JP" altLang="en-US" sz="1200" dirty="0">
                <a:latin typeface="gg sans"/>
              </a:rPr>
              <a:t>においても、コンデンサ容量の変化とキックパワーの変化は一次関数的になっていることがわかります。</a:t>
            </a:r>
            <a:endParaRPr lang="en-US" altLang="ja-JP" sz="1200" dirty="0">
              <a:latin typeface="gg sans"/>
            </a:endParaRPr>
          </a:p>
          <a:p>
            <a:endParaRPr lang="en-US" altLang="ja-JP" sz="1200" dirty="0">
              <a:latin typeface="gg sans"/>
            </a:endParaRPr>
          </a:p>
          <a:p>
            <a:r>
              <a:rPr lang="en-US" altLang="ja-JP" sz="1200" dirty="0">
                <a:latin typeface="gg sans"/>
              </a:rPr>
              <a:t>&lt;</a:t>
            </a:r>
            <a:r>
              <a:rPr lang="ja-JP" altLang="en-US" sz="1200" dirty="0">
                <a:latin typeface="gg sans"/>
              </a:rPr>
              <a:t>考察</a:t>
            </a:r>
            <a:r>
              <a:rPr lang="en-US" altLang="ja-JP" sz="1200" dirty="0">
                <a:latin typeface="gg sans"/>
              </a:rPr>
              <a:t>&gt;</a:t>
            </a:r>
          </a:p>
          <a:p>
            <a:r>
              <a:rPr lang="ja-JP" altLang="en-US" sz="1200" dirty="0">
                <a:latin typeface="gg sans"/>
              </a:rPr>
              <a:t>以上のことから、電圧、コンデンサ容量のどちらも大きくすることで、キックパワーをより大きくすることができると考える。</a:t>
            </a:r>
            <a:endParaRPr lang="en-US" altLang="ja-JP" sz="1200" dirty="0">
              <a:latin typeface="gg sans"/>
            </a:endParaRPr>
          </a:p>
          <a:p>
            <a:r>
              <a:rPr lang="ja-JP" altLang="en-US" sz="1200" dirty="0">
                <a:latin typeface="gg sans"/>
              </a:rPr>
              <a:t>そこで、電圧はルール上最大である</a:t>
            </a:r>
            <a:r>
              <a:rPr lang="en-US" altLang="ja-JP" sz="1200" dirty="0">
                <a:latin typeface="gg sans"/>
              </a:rPr>
              <a:t>48V</a:t>
            </a:r>
            <a:r>
              <a:rPr lang="ja-JP" altLang="en-US" sz="1200" dirty="0">
                <a:latin typeface="gg sans"/>
              </a:rPr>
              <a:t>に近づけることにした。</a:t>
            </a:r>
            <a:endParaRPr lang="en-US" altLang="ja-JP" sz="1200" dirty="0">
              <a:latin typeface="gg sans"/>
            </a:endParaRPr>
          </a:p>
          <a:p>
            <a:r>
              <a:rPr lang="ja-JP" altLang="en-US" sz="1200" dirty="0">
                <a:latin typeface="gg sans"/>
              </a:rPr>
              <a:t>また、コンデンサ容量については、ロボットのスペースの関係から、</a:t>
            </a:r>
            <a:r>
              <a:rPr lang="en-US" altLang="ja-JP" sz="1200" dirty="0">
                <a:latin typeface="gg sans"/>
              </a:rPr>
              <a:t>Robo.1</a:t>
            </a:r>
            <a:r>
              <a:rPr lang="ja-JP" altLang="en-US" sz="1200" dirty="0">
                <a:latin typeface="gg sans"/>
              </a:rPr>
              <a:t>には</a:t>
            </a:r>
            <a:r>
              <a:rPr lang="en-US" altLang="ja-JP" sz="1200" dirty="0">
                <a:latin typeface="gg sans"/>
              </a:rPr>
              <a:t>??mAh, Robo.2</a:t>
            </a:r>
            <a:r>
              <a:rPr lang="ja-JP" altLang="en-US" sz="1200" dirty="0">
                <a:latin typeface="gg sans"/>
              </a:rPr>
              <a:t>には</a:t>
            </a:r>
            <a:r>
              <a:rPr lang="en-US" altLang="ja-JP" sz="1200" dirty="0">
                <a:latin typeface="gg sans"/>
              </a:rPr>
              <a:t>??mAh</a:t>
            </a:r>
            <a:r>
              <a:rPr lang="ja-JP" altLang="en-US" sz="1200" dirty="0">
                <a:latin typeface="gg sans"/>
              </a:rPr>
              <a:t>のコンデンサを搭載し、できるだけキックパワーが最大になるようにした。</a:t>
            </a:r>
            <a:endParaRPr lang="en-US" altLang="ja-JP" sz="1200" dirty="0">
              <a:latin typeface="gg sans"/>
            </a:endParaRPr>
          </a:p>
        </p:txBody>
      </p:sp>
      <p:sp>
        <p:nvSpPr>
          <p:cNvPr id="42" name="正方形/長方形 41">
            <a:extLst>
              <a:ext uri="{FF2B5EF4-FFF2-40B4-BE49-F238E27FC236}">
                <a16:creationId xmlns:a16="http://schemas.microsoft.com/office/drawing/2014/main" id="{6C6FC8DC-4160-206E-6E00-10D4E4BD62A3}"/>
              </a:ext>
            </a:extLst>
          </p:cNvPr>
          <p:cNvSpPr/>
          <p:nvPr/>
        </p:nvSpPr>
        <p:spPr>
          <a:xfrm>
            <a:off x="15680803" y="18064027"/>
            <a:ext cx="2630008" cy="19230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Fig.2 </a:t>
            </a:r>
            <a:r>
              <a:rPr kumimoji="1" lang="ja-JP" altLang="en-US" sz="1200" dirty="0"/>
              <a:t>コート上に定規を置いて</a:t>
            </a:r>
            <a:endParaRPr kumimoji="1" lang="en-US" altLang="ja-JP" sz="1200" dirty="0"/>
          </a:p>
          <a:p>
            <a:pPr algn="ctr"/>
            <a:r>
              <a:rPr kumimoji="1" lang="ja-JP" altLang="en-US" sz="1200" dirty="0"/>
              <a:t>ボールをける</a:t>
            </a:r>
            <a:endParaRPr kumimoji="1" lang="en-US" altLang="ja-JP" sz="1200" dirty="0"/>
          </a:p>
        </p:txBody>
      </p:sp>
      <p:sp>
        <p:nvSpPr>
          <p:cNvPr id="45" name="テキスト ボックス 44">
            <a:extLst>
              <a:ext uri="{FF2B5EF4-FFF2-40B4-BE49-F238E27FC236}">
                <a16:creationId xmlns:a16="http://schemas.microsoft.com/office/drawing/2014/main" id="{6421D187-A251-7F5D-B1F9-5A6D3A0B67C9}"/>
              </a:ext>
            </a:extLst>
          </p:cNvPr>
          <p:cNvSpPr txBox="1"/>
          <p:nvPr/>
        </p:nvSpPr>
        <p:spPr>
          <a:xfrm>
            <a:off x="10783383" y="20880954"/>
            <a:ext cx="2627263" cy="246221"/>
          </a:xfrm>
          <a:prstGeom prst="rect">
            <a:avLst/>
          </a:prstGeom>
          <a:noFill/>
        </p:spPr>
        <p:txBody>
          <a:bodyPr wrap="square" rtlCol="0">
            <a:spAutoFit/>
          </a:bodyPr>
          <a:lstStyle/>
          <a:p>
            <a:pPr algn="ctr"/>
            <a:r>
              <a:rPr lang="en-US" altLang="ja-JP" sz="1000" b="0" i="0" dirty="0">
                <a:effectLst/>
                <a:latin typeface="gg sans"/>
              </a:rPr>
              <a:t>Fig.2 </a:t>
            </a:r>
            <a:r>
              <a:rPr lang="ja-JP" altLang="en-US" sz="1000" b="0" i="0" dirty="0">
                <a:effectLst/>
                <a:latin typeface="gg sans"/>
              </a:rPr>
              <a:t>実験の様子</a:t>
            </a:r>
            <a:endParaRPr lang="en-US" altLang="ja-JP" sz="1000" b="0" i="0" dirty="0">
              <a:effectLst/>
              <a:latin typeface="gg sans"/>
            </a:endParaRPr>
          </a:p>
        </p:txBody>
      </p:sp>
      <p:sp>
        <p:nvSpPr>
          <p:cNvPr id="46" name="正方形/長方形 45">
            <a:extLst>
              <a:ext uri="{FF2B5EF4-FFF2-40B4-BE49-F238E27FC236}">
                <a16:creationId xmlns:a16="http://schemas.microsoft.com/office/drawing/2014/main" id="{43D393E6-2F76-B8E5-B70B-34C75931AE36}"/>
              </a:ext>
            </a:extLst>
          </p:cNvPr>
          <p:cNvSpPr/>
          <p:nvPr/>
        </p:nvSpPr>
        <p:spPr>
          <a:xfrm>
            <a:off x="13967460" y="14711153"/>
            <a:ext cx="4762500" cy="20831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latin typeface="gg sans"/>
              </a:rPr>
              <a:t>Fig.3 </a:t>
            </a:r>
            <a:r>
              <a:rPr lang="ja-JP" altLang="en-US" sz="1200" dirty="0">
                <a:latin typeface="gg sans"/>
              </a:rPr>
              <a:t>電圧変化によるキックパワーの変化</a:t>
            </a:r>
            <a:endParaRPr lang="en-US" altLang="ja-JP" sz="1600" dirty="0">
              <a:latin typeface="gg sans"/>
            </a:endParaRPr>
          </a:p>
        </p:txBody>
      </p:sp>
      <p:sp>
        <p:nvSpPr>
          <p:cNvPr id="51" name="正方形/長方形 50">
            <a:extLst>
              <a:ext uri="{FF2B5EF4-FFF2-40B4-BE49-F238E27FC236}">
                <a16:creationId xmlns:a16="http://schemas.microsoft.com/office/drawing/2014/main" id="{5846E5FC-AE31-7540-441E-DED7A09B4DAB}"/>
              </a:ext>
            </a:extLst>
          </p:cNvPr>
          <p:cNvSpPr/>
          <p:nvPr/>
        </p:nvSpPr>
        <p:spPr>
          <a:xfrm>
            <a:off x="13967460" y="16812619"/>
            <a:ext cx="4762500" cy="20831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dirty="0">
                <a:latin typeface="gg sans"/>
              </a:rPr>
              <a:t>Fig.4 </a:t>
            </a:r>
            <a:r>
              <a:rPr lang="ja-JP" altLang="en-US" sz="1200" dirty="0">
                <a:latin typeface="gg sans"/>
              </a:rPr>
              <a:t>コンデンサ容量変化によるキックパワーの変化</a:t>
            </a:r>
            <a:endParaRPr lang="en-US" altLang="ja-JP" sz="1600" dirty="0">
              <a:latin typeface="gg sans"/>
            </a:endParaRPr>
          </a:p>
        </p:txBody>
      </p:sp>
      <p:grpSp>
        <p:nvGrpSpPr>
          <p:cNvPr id="5" name="グループ化 4">
            <a:extLst>
              <a:ext uri="{FF2B5EF4-FFF2-40B4-BE49-F238E27FC236}">
                <a16:creationId xmlns:a16="http://schemas.microsoft.com/office/drawing/2014/main" id="{A18D6B8E-9809-BE18-8DE4-FE4C9DA6E9D8}"/>
              </a:ext>
            </a:extLst>
          </p:cNvPr>
          <p:cNvGrpSpPr/>
          <p:nvPr/>
        </p:nvGrpSpPr>
        <p:grpSpPr>
          <a:xfrm>
            <a:off x="82550" y="11627064"/>
            <a:ext cx="7588236" cy="551502"/>
            <a:chOff x="189324" y="11627064"/>
            <a:chExt cx="7386221" cy="551502"/>
          </a:xfrm>
        </p:grpSpPr>
        <p:sp>
          <p:nvSpPr>
            <p:cNvPr id="24" name="正方形/長方形 23">
              <a:extLst>
                <a:ext uri="{FF2B5EF4-FFF2-40B4-BE49-F238E27FC236}">
                  <a16:creationId xmlns:a16="http://schemas.microsoft.com/office/drawing/2014/main" id="{2DB6A4AF-9F60-3FDF-F203-958E7F604351}"/>
                </a:ext>
              </a:extLst>
            </p:cNvPr>
            <p:cNvSpPr/>
            <p:nvPr/>
          </p:nvSpPr>
          <p:spPr>
            <a:xfrm>
              <a:off x="189324" y="11627064"/>
              <a:ext cx="7386221" cy="55150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4" name="正方形/長方形 3">
              <a:extLst>
                <a:ext uri="{FF2B5EF4-FFF2-40B4-BE49-F238E27FC236}">
                  <a16:creationId xmlns:a16="http://schemas.microsoft.com/office/drawing/2014/main" id="{3F9A3633-04EA-0578-9A4A-7D36C43EA14A}"/>
                </a:ext>
              </a:extLst>
            </p:cNvPr>
            <p:cNvSpPr/>
            <p:nvPr/>
          </p:nvSpPr>
          <p:spPr>
            <a:xfrm>
              <a:off x="294097" y="11694002"/>
              <a:ext cx="7176674" cy="424533"/>
            </a:xfrm>
            <a:prstGeom prst="rect">
              <a:avLst/>
            </a:prstGeom>
            <a:gradFill flip="none" rotWithShape="1">
              <a:gsLst>
                <a:gs pos="0">
                  <a:srgbClr val="00AC83">
                    <a:shade val="30000"/>
                    <a:satMod val="115000"/>
                  </a:srgbClr>
                </a:gs>
                <a:gs pos="36000">
                  <a:srgbClr val="00AC83">
                    <a:shade val="67500"/>
                    <a:satMod val="115000"/>
                  </a:srgbClr>
                </a:gs>
                <a:gs pos="100000">
                  <a:srgbClr val="00AC83">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Our Robots’ Structure</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5" name="グループ化 14">
            <a:extLst>
              <a:ext uri="{FF2B5EF4-FFF2-40B4-BE49-F238E27FC236}">
                <a16:creationId xmlns:a16="http://schemas.microsoft.com/office/drawing/2014/main" id="{75A8EB5D-8B90-81EF-C4A7-21418B33D9D7}"/>
              </a:ext>
            </a:extLst>
          </p:cNvPr>
          <p:cNvGrpSpPr/>
          <p:nvPr/>
        </p:nvGrpSpPr>
        <p:grpSpPr>
          <a:xfrm>
            <a:off x="8116560" y="1688588"/>
            <a:ext cx="21851778" cy="642212"/>
            <a:chOff x="8116560" y="1688588"/>
            <a:chExt cx="21851778" cy="642212"/>
          </a:xfrm>
        </p:grpSpPr>
        <p:sp>
          <p:nvSpPr>
            <p:cNvPr id="3" name="正方形/長方形 2">
              <a:extLst>
                <a:ext uri="{FF2B5EF4-FFF2-40B4-BE49-F238E27FC236}">
                  <a16:creationId xmlns:a16="http://schemas.microsoft.com/office/drawing/2014/main" id="{0F1CEBDB-8476-16C0-E65B-D00B4C659476}"/>
                </a:ext>
              </a:extLst>
            </p:cNvPr>
            <p:cNvSpPr/>
            <p:nvPr/>
          </p:nvSpPr>
          <p:spPr>
            <a:xfrm>
              <a:off x="8116560" y="1688588"/>
              <a:ext cx="21851778"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8" name="正方形/長方形 7">
              <a:extLst>
                <a:ext uri="{FF2B5EF4-FFF2-40B4-BE49-F238E27FC236}">
                  <a16:creationId xmlns:a16="http://schemas.microsoft.com/office/drawing/2014/main" id="{7FB597D3-468A-1918-3771-A81D08462F93}"/>
                </a:ext>
              </a:extLst>
            </p:cNvPr>
            <p:cNvSpPr/>
            <p:nvPr/>
          </p:nvSpPr>
          <p:spPr>
            <a:xfrm>
              <a:off x="8181975" y="1755044"/>
              <a:ext cx="21712238" cy="508731"/>
            </a:xfrm>
            <a:prstGeom prst="rect">
              <a:avLst/>
            </a:prstGeom>
            <a:gradFill flip="none" rotWithShape="1">
              <a:gsLst>
                <a:gs pos="0">
                  <a:srgbClr val="00AC83">
                    <a:shade val="30000"/>
                    <a:satMod val="115000"/>
                  </a:srgbClr>
                </a:gs>
                <a:gs pos="36000">
                  <a:srgbClr val="00AC83">
                    <a:shade val="67500"/>
                    <a:satMod val="115000"/>
                  </a:srgbClr>
                </a:gs>
                <a:gs pos="100000">
                  <a:srgbClr val="00AC83">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Method / Production / Design</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0" name="グループ化 9">
            <a:extLst>
              <a:ext uri="{FF2B5EF4-FFF2-40B4-BE49-F238E27FC236}">
                <a16:creationId xmlns:a16="http://schemas.microsoft.com/office/drawing/2014/main" id="{6D3BFFBC-11E6-AF75-D1CD-DCA958854435}"/>
              </a:ext>
            </a:extLst>
          </p:cNvPr>
          <p:cNvGrpSpPr/>
          <p:nvPr/>
        </p:nvGrpSpPr>
        <p:grpSpPr>
          <a:xfrm>
            <a:off x="7861466" y="13755722"/>
            <a:ext cx="11080583" cy="642212"/>
            <a:chOff x="8116560" y="13755722"/>
            <a:chExt cx="11080583" cy="642212"/>
          </a:xfrm>
        </p:grpSpPr>
        <p:sp>
          <p:nvSpPr>
            <p:cNvPr id="28" name="正方形/長方形 27">
              <a:extLst>
                <a:ext uri="{FF2B5EF4-FFF2-40B4-BE49-F238E27FC236}">
                  <a16:creationId xmlns:a16="http://schemas.microsoft.com/office/drawing/2014/main" id="{245E339D-2F5C-4F8B-045C-D61FCC0E1DEC}"/>
                </a:ext>
              </a:extLst>
            </p:cNvPr>
            <p:cNvSpPr/>
            <p:nvPr/>
          </p:nvSpPr>
          <p:spPr>
            <a:xfrm>
              <a:off x="8116560" y="13755722"/>
              <a:ext cx="11080583"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9" name="正方形/長方形 8">
              <a:extLst>
                <a:ext uri="{FF2B5EF4-FFF2-40B4-BE49-F238E27FC236}">
                  <a16:creationId xmlns:a16="http://schemas.microsoft.com/office/drawing/2014/main" id="{7224BC39-B1F5-CDAE-7EBA-E0DB50BC4490}"/>
                </a:ext>
              </a:extLst>
            </p:cNvPr>
            <p:cNvSpPr/>
            <p:nvPr/>
          </p:nvSpPr>
          <p:spPr>
            <a:xfrm>
              <a:off x="8191726" y="13822462"/>
              <a:ext cx="10929938" cy="508731"/>
            </a:xfrm>
            <a:prstGeom prst="rect">
              <a:avLst/>
            </a:prstGeom>
            <a:gradFill flip="none" rotWithShape="1">
              <a:gsLst>
                <a:gs pos="0">
                  <a:srgbClr val="00AC83">
                    <a:shade val="30000"/>
                    <a:satMod val="115000"/>
                  </a:srgbClr>
                </a:gs>
                <a:gs pos="36000">
                  <a:srgbClr val="00AC83">
                    <a:shade val="67500"/>
                    <a:satMod val="115000"/>
                  </a:srgbClr>
                </a:gs>
                <a:gs pos="100000">
                  <a:srgbClr val="00AC83">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Data / Results / Discussion</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113" name="グループ化 1112">
            <a:extLst>
              <a:ext uri="{FF2B5EF4-FFF2-40B4-BE49-F238E27FC236}">
                <a16:creationId xmlns:a16="http://schemas.microsoft.com/office/drawing/2014/main" id="{E8305A69-1BBE-B05B-7A84-9A2EBF76EBF3}"/>
              </a:ext>
            </a:extLst>
          </p:cNvPr>
          <p:cNvGrpSpPr/>
          <p:nvPr/>
        </p:nvGrpSpPr>
        <p:grpSpPr>
          <a:xfrm>
            <a:off x="5377659" y="18227883"/>
            <a:ext cx="887117" cy="1005351"/>
            <a:chOff x="4509898" y="16818693"/>
            <a:chExt cx="781676" cy="1005351"/>
          </a:xfrm>
        </p:grpSpPr>
        <p:grpSp>
          <p:nvGrpSpPr>
            <p:cNvPr id="1099" name="グループ化 1098">
              <a:extLst>
                <a:ext uri="{FF2B5EF4-FFF2-40B4-BE49-F238E27FC236}">
                  <a16:creationId xmlns:a16="http://schemas.microsoft.com/office/drawing/2014/main" id="{BC8A8F94-6EC9-A4D7-A0F8-62DB553B9229}"/>
                </a:ext>
              </a:extLst>
            </p:cNvPr>
            <p:cNvGrpSpPr/>
            <p:nvPr/>
          </p:nvGrpSpPr>
          <p:grpSpPr>
            <a:xfrm>
              <a:off x="4509898" y="16818693"/>
              <a:ext cx="781676" cy="1005351"/>
              <a:chOff x="2525249" y="19257620"/>
              <a:chExt cx="781676" cy="822064"/>
            </a:xfrm>
          </p:grpSpPr>
          <p:pic>
            <p:nvPicPr>
              <p:cNvPr id="1101" name="Picture 14" descr="102010328 Seeeduino XIAO - Arduino Microcontroller - SAMD21 Cortex M0+ :  k3d313 : 共立電子産業 Yahoo!店 - 通販 - Yahoo!ショッピング">
                <a:extLst>
                  <a:ext uri="{FF2B5EF4-FFF2-40B4-BE49-F238E27FC236}">
                    <a16:creationId xmlns:a16="http://schemas.microsoft.com/office/drawing/2014/main" id="{957164B5-E312-58FC-2720-06FF7FC5AB0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877" t="17339" r="7608" b="17910"/>
              <a:stretch/>
            </p:blipFill>
            <p:spPr bwMode="auto">
              <a:xfrm rot="10800000">
                <a:off x="2561133" y="19481535"/>
                <a:ext cx="639485" cy="405300"/>
              </a:xfrm>
              <a:prstGeom prst="rect">
                <a:avLst/>
              </a:prstGeom>
              <a:noFill/>
              <a:extLst>
                <a:ext uri="{909E8E84-426E-40DD-AFC4-6F175D3DCCD1}">
                  <a14:hiddenFill xmlns:a14="http://schemas.microsoft.com/office/drawing/2010/main">
                    <a:solidFill>
                      <a:srgbClr val="FFFFFF"/>
                    </a:solidFill>
                  </a14:hiddenFill>
                </a:ext>
              </a:extLst>
            </p:spPr>
          </p:pic>
          <p:sp>
            <p:nvSpPr>
              <p:cNvPr id="1100" name="四角形: 角を丸くする 1099">
                <a:extLst>
                  <a:ext uri="{FF2B5EF4-FFF2-40B4-BE49-F238E27FC236}">
                    <a16:creationId xmlns:a16="http://schemas.microsoft.com/office/drawing/2014/main" id="{B8B89CA0-0D5A-DC42-B76C-F642AECDA0FA}"/>
                  </a:ext>
                </a:extLst>
              </p:cNvPr>
              <p:cNvSpPr/>
              <p:nvPr/>
            </p:nvSpPr>
            <p:spPr>
              <a:xfrm>
                <a:off x="2525249" y="19257620"/>
                <a:ext cx="781676" cy="82206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900" b="1" dirty="0">
                    <a:solidFill>
                      <a:schemeClr val="tx1"/>
                    </a:solidFill>
                  </a:rPr>
                  <a:t>Sub Controller</a:t>
                </a:r>
              </a:p>
              <a:p>
                <a:endParaRPr kumimoji="1" lang="en-US" altLang="ja-JP" sz="1000" b="1" dirty="0">
                  <a:solidFill>
                    <a:schemeClr val="tx1"/>
                  </a:solidFill>
                </a:endParaRPr>
              </a:p>
              <a:p>
                <a:endParaRPr kumimoji="1" lang="en-US" altLang="ja-JP" sz="300" b="1" dirty="0">
                  <a:solidFill>
                    <a:schemeClr val="tx1"/>
                  </a:solidFill>
                </a:endParaRPr>
              </a:p>
              <a:p>
                <a:pPr algn="ctr"/>
                <a:endParaRPr kumimoji="1" lang="en-US" altLang="ja-JP" sz="1000" b="1" dirty="0">
                  <a:solidFill>
                    <a:schemeClr val="tx1"/>
                  </a:solidFill>
                </a:endParaRPr>
              </a:p>
              <a:p>
                <a:pPr algn="ctr"/>
                <a:br>
                  <a:rPr kumimoji="1" lang="en-US" altLang="ja-JP" sz="1000" b="1" dirty="0">
                    <a:solidFill>
                      <a:schemeClr val="tx1"/>
                    </a:solidFill>
                  </a:rPr>
                </a:br>
                <a:r>
                  <a:rPr kumimoji="1" lang="en-US" altLang="ja-JP" sz="6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grpSp>
        <p:pic>
          <p:nvPicPr>
            <p:cNvPr id="1111" name="Picture 14" descr="102010328 Seeeduino XIAO - Arduino Microcontroller - SAMD21 Cortex M0+ :  k3d313 : 共立電子産業 Yahoo!店 - 通販 - Yahoo!ショッピング">
              <a:extLst>
                <a:ext uri="{FF2B5EF4-FFF2-40B4-BE49-F238E27FC236}">
                  <a16:creationId xmlns:a16="http://schemas.microsoft.com/office/drawing/2014/main" id="{DEFA5564-8E47-E71E-F3BD-AE06107A110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877" t="17339" r="7608" b="17910"/>
            <a:stretch/>
          </p:blipFill>
          <p:spPr bwMode="auto">
            <a:xfrm rot="10800000">
              <a:off x="4625074" y="17184507"/>
              <a:ext cx="524717" cy="4471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7" name="グループ化 1086">
            <a:extLst>
              <a:ext uri="{FF2B5EF4-FFF2-40B4-BE49-F238E27FC236}">
                <a16:creationId xmlns:a16="http://schemas.microsoft.com/office/drawing/2014/main" id="{C8D29CC9-9D87-4418-1A59-561506679B54}"/>
              </a:ext>
            </a:extLst>
          </p:cNvPr>
          <p:cNvGrpSpPr/>
          <p:nvPr/>
        </p:nvGrpSpPr>
        <p:grpSpPr>
          <a:xfrm>
            <a:off x="3739702" y="19467551"/>
            <a:ext cx="924963" cy="683455"/>
            <a:chOff x="2592874" y="19334393"/>
            <a:chExt cx="924963" cy="683455"/>
          </a:xfrm>
        </p:grpSpPr>
        <p:sp>
          <p:nvSpPr>
            <p:cNvPr id="1081" name="四角形: 角を丸くする 1080">
              <a:extLst>
                <a:ext uri="{FF2B5EF4-FFF2-40B4-BE49-F238E27FC236}">
                  <a16:creationId xmlns:a16="http://schemas.microsoft.com/office/drawing/2014/main" id="{68C65A85-7AB4-0BAE-F529-99EE79969791}"/>
                </a:ext>
              </a:extLst>
            </p:cNvPr>
            <p:cNvSpPr/>
            <p:nvPr/>
          </p:nvSpPr>
          <p:spPr>
            <a:xfrm>
              <a:off x="2592874" y="19334393"/>
              <a:ext cx="924963" cy="68345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800" b="1" dirty="0">
                  <a:solidFill>
                    <a:schemeClr val="tx1"/>
                  </a:solidFill>
                </a:rPr>
                <a:t>Sub Controller</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6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1082" name="Picture 14" descr="102010328 Seeeduino XIAO - Arduino Microcontroller - SAMD21 Cortex M0+ :  k3d313 : 共立電子産業 Yahoo!店 - 通販 - Yahoo!ショッピング">
              <a:extLst>
                <a:ext uri="{FF2B5EF4-FFF2-40B4-BE49-F238E27FC236}">
                  <a16:creationId xmlns:a16="http://schemas.microsoft.com/office/drawing/2014/main" id="{6025F2F7-BB3E-9830-D7A1-57B387FCE1A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877" t="17339" r="7608" b="17910"/>
            <a:stretch/>
          </p:blipFill>
          <p:spPr bwMode="auto">
            <a:xfrm rot="10800000">
              <a:off x="2846919" y="19541461"/>
              <a:ext cx="427089" cy="3272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0" name="グループ化 1109">
            <a:extLst>
              <a:ext uri="{FF2B5EF4-FFF2-40B4-BE49-F238E27FC236}">
                <a16:creationId xmlns:a16="http://schemas.microsoft.com/office/drawing/2014/main" id="{6A5B849E-B615-9592-F430-33F30BF69AF0}"/>
              </a:ext>
            </a:extLst>
          </p:cNvPr>
          <p:cNvGrpSpPr/>
          <p:nvPr/>
        </p:nvGrpSpPr>
        <p:grpSpPr>
          <a:xfrm>
            <a:off x="3941021" y="20177513"/>
            <a:ext cx="703043" cy="806077"/>
            <a:chOff x="2698002" y="20040645"/>
            <a:chExt cx="857883" cy="677133"/>
          </a:xfrm>
        </p:grpSpPr>
        <p:sp>
          <p:nvSpPr>
            <p:cNvPr id="1085" name="四角形: 角を丸くする 1084">
              <a:extLst>
                <a:ext uri="{FF2B5EF4-FFF2-40B4-BE49-F238E27FC236}">
                  <a16:creationId xmlns:a16="http://schemas.microsoft.com/office/drawing/2014/main" id="{A33C6B74-8FB6-3690-7BCB-7EEEF0CEEBC8}"/>
                </a:ext>
              </a:extLst>
            </p:cNvPr>
            <p:cNvSpPr/>
            <p:nvPr/>
          </p:nvSpPr>
          <p:spPr>
            <a:xfrm>
              <a:off x="2698002" y="20040645"/>
              <a:ext cx="857883" cy="677133"/>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Gyro Sensors</a:t>
              </a:r>
              <a:endParaRPr kumimoji="1" lang="en-US" altLang="ja-JP" sz="700" b="1" dirty="0">
                <a:solidFill>
                  <a:schemeClr val="tx1"/>
                </a:solidFill>
              </a:endParaRPr>
            </a:p>
            <a:p>
              <a:pPr algn="ctr"/>
              <a:endParaRPr kumimoji="1" lang="en-US" altLang="ja-JP" sz="600" b="1" dirty="0">
                <a:solidFill>
                  <a:schemeClr val="tx1"/>
                </a:solidFill>
              </a:endParaRPr>
            </a:p>
            <a:p>
              <a:pPr algn="ctr"/>
              <a:endParaRPr kumimoji="1" lang="en-US" altLang="ja-JP" sz="100" b="1" dirty="0">
                <a:solidFill>
                  <a:schemeClr val="tx1"/>
                </a:solidFill>
              </a:endParaRPr>
            </a:p>
            <a:p>
              <a:pPr algn="ctr"/>
              <a:endParaRPr kumimoji="1" lang="en-US" altLang="ja-JP" sz="600" b="1" dirty="0">
                <a:solidFill>
                  <a:schemeClr val="tx1"/>
                </a:solidFill>
              </a:endParaRPr>
            </a:p>
            <a:p>
              <a:pPr algn="ctr"/>
              <a:endParaRPr kumimoji="1" lang="en-US" altLang="ja-JP" sz="1000" b="1" dirty="0">
                <a:solidFill>
                  <a:schemeClr val="tx1"/>
                </a:solidFill>
              </a:endParaRPr>
            </a:p>
            <a:p>
              <a:pPr algn="ctr"/>
              <a:r>
                <a:rPr kumimoji="1" lang="en-US" altLang="ja-JP" sz="500" dirty="0">
                  <a:solidFill>
                    <a:schemeClr val="tx1"/>
                  </a:solidFill>
                </a:rPr>
                <a:t>L3GD20H</a:t>
              </a:r>
            </a:p>
            <a:p>
              <a:pPr algn="ctr"/>
              <a:r>
                <a:rPr kumimoji="1" lang="en-US" altLang="ja-JP" sz="500" dirty="0">
                  <a:solidFill>
                    <a:schemeClr val="tx1"/>
                  </a:solidFill>
                </a:rPr>
                <a:t>&amp;</a:t>
              </a:r>
            </a:p>
            <a:p>
              <a:pPr algn="ctr"/>
              <a:r>
                <a:rPr kumimoji="1" lang="en-US" altLang="ja-JP" sz="500" dirty="0">
                  <a:solidFill>
                    <a:schemeClr val="tx1"/>
                  </a:solidFill>
                </a:rPr>
                <a:t>BNO055</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086" name="Picture 16" descr="L3GD20H使用3軸ジャイロセンサーモジュールキット">
              <a:extLst>
                <a:ext uri="{FF2B5EF4-FFF2-40B4-BE49-F238E27FC236}">
                  <a16:creationId xmlns:a16="http://schemas.microsoft.com/office/drawing/2014/main" id="{AB9DFBD1-3813-D4C5-5AA4-A77530EDAFA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6849" t="11111" r="19089" b="10722"/>
            <a:stretch/>
          </p:blipFill>
          <p:spPr bwMode="auto">
            <a:xfrm>
              <a:off x="2755541" y="20228752"/>
              <a:ext cx="338632" cy="2209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2" name="グループ化 1071">
            <a:extLst>
              <a:ext uri="{FF2B5EF4-FFF2-40B4-BE49-F238E27FC236}">
                <a16:creationId xmlns:a16="http://schemas.microsoft.com/office/drawing/2014/main" id="{56A415FA-7148-F4A8-8E02-62FFE0B5AEEF}"/>
              </a:ext>
            </a:extLst>
          </p:cNvPr>
          <p:cNvGrpSpPr/>
          <p:nvPr/>
        </p:nvGrpSpPr>
        <p:grpSpPr>
          <a:xfrm>
            <a:off x="3879020" y="18268416"/>
            <a:ext cx="1206017" cy="928105"/>
            <a:chOff x="2453964" y="18110429"/>
            <a:chExt cx="1206017" cy="928105"/>
          </a:xfrm>
        </p:grpSpPr>
        <p:sp>
          <p:nvSpPr>
            <p:cNvPr id="1069" name="四角形: 角を丸くする 1068">
              <a:extLst>
                <a:ext uri="{FF2B5EF4-FFF2-40B4-BE49-F238E27FC236}">
                  <a16:creationId xmlns:a16="http://schemas.microsoft.com/office/drawing/2014/main" id="{1147C30B-BEF0-F9FC-EBE0-010C25844703}"/>
                </a:ext>
              </a:extLst>
            </p:cNvPr>
            <p:cNvSpPr/>
            <p:nvPr/>
          </p:nvSpPr>
          <p:spPr>
            <a:xfrm>
              <a:off x="2453964" y="18110429"/>
              <a:ext cx="1206017" cy="92810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Main Controller</a:t>
              </a:r>
            </a:p>
            <a:p>
              <a:endParaRPr kumimoji="1" lang="en-US" altLang="ja-JP" sz="1050" b="1" dirty="0">
                <a:solidFill>
                  <a:schemeClr val="tx1"/>
                </a:solidFill>
              </a:endParaRPr>
            </a:p>
            <a:p>
              <a:endParaRPr kumimoji="1" lang="en-US" altLang="ja-JP" sz="1050" b="1" dirty="0">
                <a:solidFill>
                  <a:schemeClr val="tx1"/>
                </a:solidFill>
              </a:endParaRPr>
            </a:p>
            <a:p>
              <a:endParaRPr kumimoji="1" lang="en-US" altLang="ja-JP" sz="400" b="1" dirty="0">
                <a:solidFill>
                  <a:schemeClr val="tx1"/>
                </a:solidFill>
              </a:endParaRPr>
            </a:p>
            <a:p>
              <a:pPr algn="ctr"/>
              <a:br>
                <a:rPr kumimoji="1" lang="en-US" altLang="ja-JP" sz="1050" b="1" dirty="0">
                  <a:solidFill>
                    <a:schemeClr val="tx1"/>
                  </a:solidFill>
                </a:rPr>
              </a:br>
              <a:r>
                <a:rPr kumimoji="1" lang="en-US" altLang="ja-JP" sz="700" dirty="0">
                  <a:solidFill>
                    <a:schemeClr val="tx1"/>
                  </a:solidFill>
                </a:rPr>
                <a:t>Teensy 4.0</a:t>
              </a:r>
            </a:p>
            <a:p>
              <a:pPr algn="r"/>
              <a:endParaRPr kumimoji="1" lang="en-US" altLang="ja-JP" sz="600" dirty="0">
                <a:solidFill>
                  <a:schemeClr val="tx1"/>
                </a:solidFill>
              </a:endParaRPr>
            </a:p>
          </p:txBody>
        </p:sp>
        <p:pic>
          <p:nvPicPr>
            <p:cNvPr id="1071" name="Picture 12" descr="Teensy® 4.0">
              <a:extLst>
                <a:ext uri="{FF2B5EF4-FFF2-40B4-BE49-F238E27FC236}">
                  <a16:creationId xmlns:a16="http://schemas.microsoft.com/office/drawing/2014/main" id="{4F4ED0E9-A2C1-A53C-B00A-2269B3712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89309" y="18414972"/>
              <a:ext cx="906028" cy="440239"/>
            </a:xfrm>
            <a:prstGeom prst="rect">
              <a:avLst/>
            </a:prstGeom>
            <a:noFill/>
            <a:extLst>
              <a:ext uri="{909E8E84-426E-40DD-AFC4-6F175D3DCCD1}">
                <a14:hiddenFill xmlns:a14="http://schemas.microsoft.com/office/drawing/2010/main">
                  <a:solidFill>
                    <a:srgbClr val="FFFFFF"/>
                  </a:solidFill>
                </a14:hiddenFill>
              </a:ext>
            </a:extLst>
          </p:spPr>
        </p:pic>
      </p:grpSp>
      <p:sp>
        <p:nvSpPr>
          <p:cNvPr id="1029" name="テキスト ボックス 1028">
            <a:extLst>
              <a:ext uri="{FF2B5EF4-FFF2-40B4-BE49-F238E27FC236}">
                <a16:creationId xmlns:a16="http://schemas.microsoft.com/office/drawing/2014/main" id="{F60F0BF7-F83B-CD50-9CD0-7276580982B6}"/>
              </a:ext>
            </a:extLst>
          </p:cNvPr>
          <p:cNvSpPr txBox="1"/>
          <p:nvPr/>
        </p:nvSpPr>
        <p:spPr>
          <a:xfrm>
            <a:off x="4749745" y="20744670"/>
            <a:ext cx="1062152" cy="200055"/>
          </a:xfrm>
          <a:prstGeom prst="rect">
            <a:avLst/>
          </a:prstGeom>
          <a:noFill/>
        </p:spPr>
        <p:txBody>
          <a:bodyPr wrap="square" rtlCol="0">
            <a:spAutoFit/>
          </a:bodyPr>
          <a:lstStyle/>
          <a:p>
            <a:r>
              <a:rPr kumimoji="1" lang="en-US" altLang="ja-JP" sz="700" dirty="0">
                <a:solidFill>
                  <a:schemeClr val="tx1"/>
                </a:solidFill>
              </a:rPr>
              <a:t>OpenMV H7 x 1</a:t>
            </a:r>
          </a:p>
        </p:txBody>
      </p:sp>
      <p:grpSp>
        <p:nvGrpSpPr>
          <p:cNvPr id="29" name="グループ化 28">
            <a:extLst>
              <a:ext uri="{FF2B5EF4-FFF2-40B4-BE49-F238E27FC236}">
                <a16:creationId xmlns:a16="http://schemas.microsoft.com/office/drawing/2014/main" id="{FEA08C3E-FC4F-D683-FD79-6526F851846B}"/>
              </a:ext>
            </a:extLst>
          </p:cNvPr>
          <p:cNvGrpSpPr/>
          <p:nvPr/>
        </p:nvGrpSpPr>
        <p:grpSpPr>
          <a:xfrm>
            <a:off x="19067256" y="13755722"/>
            <a:ext cx="11117788" cy="642212"/>
            <a:chOff x="8108941" y="13755722"/>
            <a:chExt cx="11117788" cy="642212"/>
          </a:xfrm>
        </p:grpSpPr>
        <p:sp>
          <p:nvSpPr>
            <p:cNvPr id="47" name="正方形/長方形 46">
              <a:extLst>
                <a:ext uri="{FF2B5EF4-FFF2-40B4-BE49-F238E27FC236}">
                  <a16:creationId xmlns:a16="http://schemas.microsoft.com/office/drawing/2014/main" id="{A2199D88-01F2-EF59-BCE0-D297AA3C1D77}"/>
                </a:ext>
              </a:extLst>
            </p:cNvPr>
            <p:cNvSpPr/>
            <p:nvPr/>
          </p:nvSpPr>
          <p:spPr>
            <a:xfrm>
              <a:off x="8108941" y="13755722"/>
              <a:ext cx="11117788"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58" name="正方形/長方形 57">
              <a:extLst>
                <a:ext uri="{FF2B5EF4-FFF2-40B4-BE49-F238E27FC236}">
                  <a16:creationId xmlns:a16="http://schemas.microsoft.com/office/drawing/2014/main" id="{835FD86D-F71E-5061-1A8E-E513E997E4C2}"/>
                </a:ext>
              </a:extLst>
            </p:cNvPr>
            <p:cNvSpPr/>
            <p:nvPr/>
          </p:nvSpPr>
          <p:spPr>
            <a:xfrm>
              <a:off x="8177211" y="13822462"/>
              <a:ext cx="10969823" cy="508731"/>
            </a:xfrm>
            <a:prstGeom prst="rect">
              <a:avLst/>
            </a:prstGeom>
            <a:gradFill flip="none" rotWithShape="1">
              <a:gsLst>
                <a:gs pos="0">
                  <a:srgbClr val="00AC83">
                    <a:shade val="30000"/>
                    <a:satMod val="115000"/>
                  </a:srgbClr>
                </a:gs>
                <a:gs pos="36000">
                  <a:srgbClr val="00AC83">
                    <a:shade val="67500"/>
                    <a:satMod val="115000"/>
                  </a:srgbClr>
                </a:gs>
                <a:gs pos="100000">
                  <a:srgbClr val="00AC83">
                    <a:shade val="100000"/>
                    <a:satMod val="115000"/>
                  </a:srgb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Team Activities</a:t>
              </a:r>
              <a:endParaRPr kumimoji="1" lang="ja-JP" altLang="en-US" sz="3200" dirty="0">
                <a:latin typeface="Cascadia Code" panose="020B0609020000020004" pitchFamily="49" charset="0"/>
                <a:cs typeface="Cascadia Code" panose="020B0609020000020004" pitchFamily="49" charset="0"/>
              </a:endParaRPr>
            </a:p>
          </p:txBody>
        </p:sp>
      </p:grpSp>
      <p:sp>
        <p:nvSpPr>
          <p:cNvPr id="1030" name="テキスト ボックス 1029">
            <a:extLst>
              <a:ext uri="{FF2B5EF4-FFF2-40B4-BE49-F238E27FC236}">
                <a16:creationId xmlns:a16="http://schemas.microsoft.com/office/drawing/2014/main" id="{90052479-20D8-999D-87EC-698454B082F5}"/>
              </a:ext>
            </a:extLst>
          </p:cNvPr>
          <p:cNvSpPr txBox="1"/>
          <p:nvPr/>
        </p:nvSpPr>
        <p:spPr>
          <a:xfrm>
            <a:off x="19135526" y="14516667"/>
            <a:ext cx="5525528" cy="6409447"/>
          </a:xfrm>
          <a:prstGeom prst="rect">
            <a:avLst/>
          </a:prstGeom>
          <a:noFill/>
        </p:spPr>
        <p:txBody>
          <a:bodyPr wrap="square" rtlCol="0">
            <a:spAutoFit/>
          </a:bodyPr>
          <a:lstStyle/>
          <a:p>
            <a:r>
              <a:rPr lang="en-US" altLang="ja-JP" sz="1600" b="0" i="0" dirty="0">
                <a:effectLst/>
                <a:latin typeface="gg sans"/>
              </a:rPr>
              <a:t>【</a:t>
            </a:r>
            <a:r>
              <a:rPr lang="ja-JP" altLang="en-US" sz="1600" b="0" i="0" dirty="0">
                <a:effectLst/>
                <a:latin typeface="gg sans"/>
              </a:rPr>
              <a:t>様々なツールの活用によるチーム活動の円滑化</a:t>
            </a:r>
            <a:r>
              <a:rPr lang="en-US" altLang="ja-JP" sz="1600" b="0" i="0" dirty="0">
                <a:effectLst/>
                <a:latin typeface="gg sans"/>
              </a:rPr>
              <a:t>】</a:t>
            </a:r>
          </a:p>
          <a:p>
            <a:r>
              <a:rPr lang="ja-JP" altLang="en-US" sz="1200" b="0" i="0" dirty="0">
                <a:effectLst/>
                <a:latin typeface="gg sans"/>
              </a:rPr>
              <a:t>私たちのチームでは、様々なツールを活用することで、ロボットのデザインやプログラムの制作など多様な面でチーム活動をスムーズに進めています。</a:t>
            </a:r>
            <a:endParaRPr lang="en-US" altLang="ja-JP" sz="1200" dirty="0">
              <a:latin typeface="gg sans"/>
            </a:endParaRPr>
          </a:p>
          <a:p>
            <a:r>
              <a:rPr lang="ja-JP" altLang="en-US" sz="1200" b="0" i="0" dirty="0">
                <a:effectLst/>
                <a:latin typeface="gg sans"/>
              </a:rPr>
              <a:t>以下に使用しているツールを示します。</a:t>
            </a:r>
            <a:endParaRPr lang="en-US" altLang="ja-JP" sz="1200" dirty="0">
              <a:latin typeface="gg sans"/>
            </a:endParaRPr>
          </a:p>
          <a:p>
            <a:endParaRPr lang="en-US" altLang="ja-JP" sz="1200" dirty="0">
              <a:latin typeface="gg sans"/>
            </a:endParaRPr>
          </a:p>
          <a:p>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【Robot Design】</a:t>
            </a:r>
          </a:p>
          <a:p>
            <a:r>
              <a:rPr lang="ja-JP" altLang="en-US" sz="1100" dirty="0">
                <a:latin typeface="Cascadia Code" panose="020B0609020000020004" pitchFamily="49" charset="0"/>
                <a:cs typeface="Cascadia Code" panose="020B0609020000020004" pitchFamily="49" charset="0"/>
              </a:rPr>
              <a:t>・</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Robot Design : </a:t>
            </a:r>
            <a:r>
              <a:rPr lang="en-US" altLang="ja-JP" sz="1100" b="1" dirty="0">
                <a:latin typeface="Cascadia Code" panose="020B0609020000020004" pitchFamily="49" charset="0"/>
                <a:ea typeface="Cascadia Code" panose="020B0609020000020004" pitchFamily="49" charset="0"/>
                <a:cs typeface="Cascadia Code" panose="020B0609020000020004" pitchFamily="49" charset="0"/>
              </a:rPr>
              <a:t>Autodesk Fusion</a:t>
            </a:r>
          </a:p>
          <a:p>
            <a:r>
              <a:rPr lang="ja-JP" altLang="en-US" sz="1100" dirty="0">
                <a:latin typeface="Cascadia Code" panose="020B0609020000020004" pitchFamily="49" charset="0"/>
                <a:cs typeface="Cascadia Code" panose="020B0609020000020004" pitchFamily="49" charset="0"/>
              </a:rPr>
              <a:t>・</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Circuit Design : </a:t>
            </a:r>
            <a:r>
              <a:rPr lang="en-US" altLang="ja-JP" sz="1100" b="1" dirty="0">
                <a:latin typeface="Cascadia Code" panose="020B0609020000020004" pitchFamily="49" charset="0"/>
                <a:ea typeface="Cascadia Code" panose="020B0609020000020004" pitchFamily="49" charset="0"/>
                <a:cs typeface="Cascadia Code" panose="020B0609020000020004" pitchFamily="49" charset="0"/>
              </a:rPr>
              <a:t>KiCad 6.0 / 7.0</a:t>
            </a: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Source Management : </a:t>
            </a:r>
            <a:r>
              <a:rPr lang="en-US" altLang="ja-JP" sz="1100" b="1" dirty="0">
                <a:latin typeface="Cascadia Code" panose="020B0609020000020004" pitchFamily="49" charset="0"/>
                <a:ea typeface="Cascadia Code" panose="020B0609020000020004" pitchFamily="49" charset="0"/>
                <a:cs typeface="Cascadia Code" panose="020B0609020000020004" pitchFamily="49" charset="0"/>
              </a:rPr>
              <a:t>GitHub</a:t>
            </a: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Communication Tool : </a:t>
            </a:r>
            <a:r>
              <a:rPr lang="en-US" altLang="ja-JP" sz="1100" b="1" dirty="0">
                <a:latin typeface="Cascadia Code" panose="020B0609020000020004" pitchFamily="49" charset="0"/>
                <a:ea typeface="Cascadia Code" panose="020B0609020000020004" pitchFamily="49" charset="0"/>
                <a:cs typeface="Cascadia Code" panose="020B0609020000020004" pitchFamily="49" charset="0"/>
              </a:rPr>
              <a:t>Discord</a:t>
            </a: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Task Management : </a:t>
            </a:r>
            <a:r>
              <a:rPr lang="en-US" altLang="ja-JP" sz="1100" b="1" dirty="0">
                <a:latin typeface="Cascadia Code" panose="020B0609020000020004" pitchFamily="49" charset="0"/>
                <a:ea typeface="Cascadia Code" panose="020B0609020000020004" pitchFamily="49" charset="0"/>
                <a:cs typeface="Cascadia Code" panose="020B0609020000020004" pitchFamily="49" charset="0"/>
              </a:rPr>
              <a:t>Google Spreadsheets</a:t>
            </a:r>
          </a:p>
          <a:p>
            <a:r>
              <a:rPr lang="ja-JP" altLang="en-US" sz="1050" dirty="0">
                <a:latin typeface="Cascadia Code" panose="020B0609020000020004" pitchFamily="49" charset="0"/>
                <a:ea typeface="Cascadia Code" panose="020B0609020000020004" pitchFamily="49" charset="0"/>
                <a:cs typeface="Cascadia Code" panose="020B0609020000020004" pitchFamily="49" charset="0"/>
              </a:rPr>
              <a:t>　</a:t>
            </a:r>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050"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039" name="グループ化 1038">
            <a:extLst>
              <a:ext uri="{FF2B5EF4-FFF2-40B4-BE49-F238E27FC236}">
                <a16:creationId xmlns:a16="http://schemas.microsoft.com/office/drawing/2014/main" id="{18F20821-BAB4-9EAB-3615-398ACDDC03E2}"/>
              </a:ext>
            </a:extLst>
          </p:cNvPr>
          <p:cNvGrpSpPr/>
          <p:nvPr/>
        </p:nvGrpSpPr>
        <p:grpSpPr>
          <a:xfrm>
            <a:off x="19369105" y="16794270"/>
            <a:ext cx="5291949" cy="2094661"/>
            <a:chOff x="19369105" y="16426630"/>
            <a:chExt cx="5291949" cy="2094661"/>
          </a:xfrm>
        </p:grpSpPr>
        <p:pic>
          <p:nvPicPr>
            <p:cNvPr id="1032" name="図 1031" descr="グラフィカル ユーザー インターフェイス, テキスト, アプリケーション&#10;&#10;自動的に生成された説明">
              <a:extLst>
                <a:ext uri="{FF2B5EF4-FFF2-40B4-BE49-F238E27FC236}">
                  <a16:creationId xmlns:a16="http://schemas.microsoft.com/office/drawing/2014/main" id="{07163F8A-28B0-FBA0-E627-3406D0394165}"/>
                </a:ext>
              </a:extLst>
            </p:cNvPr>
            <p:cNvPicPr>
              <a:picLocks noChangeAspect="1"/>
            </p:cNvPicPr>
            <p:nvPr/>
          </p:nvPicPr>
          <p:blipFill rotWithShape="1">
            <a:blip r:embed="rId18">
              <a:extLst>
                <a:ext uri="{28A0092B-C50C-407E-A947-70E740481C1C}">
                  <a14:useLocalDpi xmlns:a14="http://schemas.microsoft.com/office/drawing/2010/main" val="0"/>
                </a:ext>
              </a:extLst>
            </a:blip>
            <a:srcRect r="43033" b="41745"/>
            <a:stretch/>
          </p:blipFill>
          <p:spPr>
            <a:xfrm>
              <a:off x="19369105" y="16426630"/>
              <a:ext cx="2079564" cy="1860756"/>
            </a:xfrm>
            <a:prstGeom prst="rect">
              <a:avLst/>
            </a:prstGeom>
          </p:spPr>
        </p:pic>
        <p:sp>
          <p:nvSpPr>
            <p:cNvPr id="1033" name="テキスト ボックス 1032">
              <a:extLst>
                <a:ext uri="{FF2B5EF4-FFF2-40B4-BE49-F238E27FC236}">
                  <a16:creationId xmlns:a16="http://schemas.microsoft.com/office/drawing/2014/main" id="{00A47805-C039-687E-D097-4E8943E4E66A}"/>
                </a:ext>
              </a:extLst>
            </p:cNvPr>
            <p:cNvSpPr txBox="1"/>
            <p:nvPr/>
          </p:nvSpPr>
          <p:spPr>
            <a:xfrm>
              <a:off x="21492742" y="16558815"/>
              <a:ext cx="3168312" cy="1754326"/>
            </a:xfrm>
            <a:prstGeom prst="rect">
              <a:avLst/>
            </a:prstGeom>
            <a:noFill/>
          </p:spPr>
          <p:txBody>
            <a:bodyPr wrap="square" rtlCol="0">
              <a:spAutoFit/>
            </a:bodyPr>
            <a:lstStyle/>
            <a:p>
              <a:r>
                <a:rPr lang="ja-JP" altLang="en-US" sz="1200" b="0" i="0" dirty="0">
                  <a:effectLst/>
                  <a:latin typeface="gg sans"/>
                </a:rPr>
                <a:t>チーム専用のサーバーを作成した。</a:t>
              </a:r>
              <a:endParaRPr lang="en-US" altLang="ja-JP" sz="1200" b="0" i="0" dirty="0">
                <a:effectLst/>
                <a:latin typeface="gg sans"/>
              </a:endParaRPr>
            </a:p>
            <a:p>
              <a:r>
                <a:rPr lang="ja-JP" altLang="en-US" sz="1200" dirty="0">
                  <a:latin typeface="gg sans"/>
                </a:rPr>
                <a:t>そこで、世界大会の準備に向けて、様々なことを各コンテンツごとに分けてスレッドを作成し、議論している話題と内容がすぐにわかる。</a:t>
              </a:r>
              <a:r>
                <a:rPr lang="en-US" altLang="ja-JP" sz="1200" dirty="0">
                  <a:latin typeface="gg sans"/>
                </a:rPr>
                <a:t>(fig.5)</a:t>
              </a:r>
            </a:p>
            <a:p>
              <a:r>
                <a:rPr lang="ja-JP" altLang="en-US" sz="1200" b="0" i="0" dirty="0">
                  <a:effectLst/>
                  <a:latin typeface="gg sans"/>
                </a:rPr>
                <a:t>そのため、オンライン上でもチームメンバーがスムーズにコミュニケーションをとることができ、ロボット開発がより良いものとなる。</a:t>
              </a:r>
              <a:endParaRPr lang="en-US" altLang="ja-JP" sz="1200" b="0" i="0" dirty="0">
                <a:effectLst/>
                <a:latin typeface="gg sans"/>
              </a:endParaRPr>
            </a:p>
          </p:txBody>
        </p:sp>
        <p:sp>
          <p:nvSpPr>
            <p:cNvPr id="1034" name="テキスト ボックス 1033">
              <a:extLst>
                <a:ext uri="{FF2B5EF4-FFF2-40B4-BE49-F238E27FC236}">
                  <a16:creationId xmlns:a16="http://schemas.microsoft.com/office/drawing/2014/main" id="{2CEF2AE6-4392-44A8-043A-AA01CF4A0DDE}"/>
                </a:ext>
              </a:extLst>
            </p:cNvPr>
            <p:cNvSpPr txBox="1"/>
            <p:nvPr/>
          </p:nvSpPr>
          <p:spPr>
            <a:xfrm>
              <a:off x="19564866" y="18305847"/>
              <a:ext cx="1688041" cy="215444"/>
            </a:xfrm>
            <a:prstGeom prst="rect">
              <a:avLst/>
            </a:prstGeom>
            <a:noFill/>
          </p:spPr>
          <p:txBody>
            <a:bodyPr wrap="square" rtlCol="0">
              <a:spAutoFit/>
            </a:bodyPr>
            <a:lstStyle/>
            <a:p>
              <a:pPr algn="ctr"/>
              <a:r>
                <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rPr>
                <a:t>Fig.5 Our Discord Server</a:t>
              </a:r>
            </a:p>
          </p:txBody>
        </p:sp>
      </p:grpSp>
      <p:pic>
        <p:nvPicPr>
          <p:cNvPr id="1040" name="図 1039">
            <a:extLst>
              <a:ext uri="{FF2B5EF4-FFF2-40B4-BE49-F238E27FC236}">
                <a16:creationId xmlns:a16="http://schemas.microsoft.com/office/drawing/2014/main" id="{B7287B35-375D-C986-3048-B2523A6090A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261975" y="15541551"/>
            <a:ext cx="703175" cy="703175"/>
          </a:xfrm>
          <a:prstGeom prst="rect">
            <a:avLst/>
          </a:prstGeom>
        </p:spPr>
      </p:pic>
      <p:pic>
        <p:nvPicPr>
          <p:cNvPr id="1043" name="Picture 14" descr="Google スプレッドシートとは | Google Workspace さん">
            <a:extLst>
              <a:ext uri="{FF2B5EF4-FFF2-40B4-BE49-F238E27FC236}">
                <a16:creationId xmlns:a16="http://schemas.microsoft.com/office/drawing/2014/main" id="{AC50C677-74D7-939E-8BFC-70EC8A91F6B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26377" y="16245460"/>
            <a:ext cx="531276" cy="5312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16" descr="Discord - 話そう、チャットしよう、集まろう」をApp Storeで">
            <a:extLst>
              <a:ext uri="{FF2B5EF4-FFF2-40B4-BE49-F238E27FC236}">
                <a16:creationId xmlns:a16="http://schemas.microsoft.com/office/drawing/2014/main" id="{90B723E7-147C-AB40-B198-493467C6B5F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2975" t="16121" r="32356" b="16370"/>
          <a:stretch/>
        </p:blipFill>
        <p:spPr bwMode="auto">
          <a:xfrm>
            <a:off x="22737438" y="16275919"/>
            <a:ext cx="472418" cy="482939"/>
          </a:xfrm>
          <a:prstGeom prst="rect">
            <a:avLst/>
          </a:prstGeom>
          <a:noFill/>
          <a:extLst>
            <a:ext uri="{909E8E84-426E-40DD-AFC4-6F175D3DCCD1}">
              <a14:hiddenFill xmlns:a14="http://schemas.microsoft.com/office/drawing/2010/main">
                <a:solidFill>
                  <a:srgbClr val="FFFFFF"/>
                </a:solidFill>
              </a14:hiddenFill>
            </a:ext>
          </a:extLst>
        </p:spPr>
      </p:pic>
      <p:pic>
        <p:nvPicPr>
          <p:cNvPr id="1041" name="図 1040">
            <a:extLst>
              <a:ext uri="{FF2B5EF4-FFF2-40B4-BE49-F238E27FC236}">
                <a16:creationId xmlns:a16="http://schemas.microsoft.com/office/drawing/2014/main" id="{2ECF710A-5673-5625-FD24-3BF20729398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003304" y="15598019"/>
            <a:ext cx="531275" cy="531275"/>
          </a:xfrm>
          <a:prstGeom prst="rect">
            <a:avLst/>
          </a:prstGeom>
        </p:spPr>
      </p:pic>
      <p:pic>
        <p:nvPicPr>
          <p:cNvPr id="1042" name="Picture 18" descr="GitHub - Wikipedia">
            <a:extLst>
              <a:ext uri="{FF2B5EF4-FFF2-40B4-BE49-F238E27FC236}">
                <a16:creationId xmlns:a16="http://schemas.microsoft.com/office/drawing/2014/main" id="{ACDE5317-CF9F-7E9F-2688-07BA885BD0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701700" y="15619300"/>
            <a:ext cx="531275" cy="531275"/>
          </a:xfrm>
          <a:prstGeom prst="rect">
            <a:avLst/>
          </a:prstGeom>
          <a:noFill/>
          <a:extLst>
            <a:ext uri="{909E8E84-426E-40DD-AFC4-6F175D3DCCD1}">
              <a14:hiddenFill xmlns:a14="http://schemas.microsoft.com/office/drawing/2010/main">
                <a:solidFill>
                  <a:srgbClr val="FFFFFF"/>
                </a:solidFill>
              </a14:hiddenFill>
            </a:ext>
          </a:extLst>
        </p:spPr>
      </p:pic>
      <p:pic>
        <p:nvPicPr>
          <p:cNvPr id="1053" name="図 1052">
            <a:extLst>
              <a:ext uri="{FF2B5EF4-FFF2-40B4-BE49-F238E27FC236}">
                <a16:creationId xmlns:a16="http://schemas.microsoft.com/office/drawing/2014/main" id="{67A56578-1EAC-87D2-3FED-C784A750446C}"/>
              </a:ext>
            </a:extLst>
          </p:cNvPr>
          <p:cNvPicPr>
            <a:picLocks noChangeAspect="1"/>
          </p:cNvPicPr>
          <p:nvPr/>
        </p:nvPicPr>
        <p:blipFill rotWithShape="1">
          <a:blip r:embed="rId24"/>
          <a:srcRect t="-1307" r="24609" b="18252"/>
          <a:stretch/>
        </p:blipFill>
        <p:spPr>
          <a:xfrm>
            <a:off x="19333618" y="19321745"/>
            <a:ext cx="2378278" cy="1505835"/>
          </a:xfrm>
          <a:prstGeom prst="rect">
            <a:avLst/>
          </a:prstGeom>
        </p:spPr>
      </p:pic>
      <p:sp>
        <p:nvSpPr>
          <p:cNvPr id="1068" name="テキスト ボックス 1067">
            <a:extLst>
              <a:ext uri="{FF2B5EF4-FFF2-40B4-BE49-F238E27FC236}">
                <a16:creationId xmlns:a16="http://schemas.microsoft.com/office/drawing/2014/main" id="{B0A50A05-BEF2-5F42-8BA0-6859911B9145}"/>
              </a:ext>
            </a:extLst>
          </p:cNvPr>
          <p:cNvSpPr txBox="1"/>
          <p:nvPr/>
        </p:nvSpPr>
        <p:spPr>
          <a:xfrm>
            <a:off x="19399135" y="20849353"/>
            <a:ext cx="2282436" cy="338554"/>
          </a:xfrm>
          <a:prstGeom prst="rect">
            <a:avLst/>
          </a:prstGeom>
          <a:noFill/>
        </p:spPr>
        <p:txBody>
          <a:bodyPr wrap="square" rtlCol="0">
            <a:spAutoFit/>
          </a:bodyPr>
          <a:lstStyle/>
          <a:p>
            <a:pPr algn="ctr"/>
            <a:r>
              <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rPr>
              <a:t>Fig.6 Task Lists </a:t>
            </a:r>
          </a:p>
          <a:p>
            <a:pPr algn="ctr"/>
            <a:r>
              <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rPr>
              <a:t>(From RCJ2024 JapanOpen)</a:t>
            </a:r>
          </a:p>
        </p:txBody>
      </p:sp>
      <p:sp>
        <p:nvSpPr>
          <p:cNvPr id="1078" name="テキスト ボックス 1077">
            <a:extLst>
              <a:ext uri="{FF2B5EF4-FFF2-40B4-BE49-F238E27FC236}">
                <a16:creationId xmlns:a16="http://schemas.microsoft.com/office/drawing/2014/main" id="{0C6268E7-D683-655F-70CE-9C4935ABA9E4}"/>
              </a:ext>
            </a:extLst>
          </p:cNvPr>
          <p:cNvSpPr txBox="1"/>
          <p:nvPr/>
        </p:nvSpPr>
        <p:spPr>
          <a:xfrm>
            <a:off x="21742221" y="19340560"/>
            <a:ext cx="3168312" cy="1569660"/>
          </a:xfrm>
          <a:prstGeom prst="rect">
            <a:avLst/>
          </a:prstGeom>
          <a:noFill/>
        </p:spPr>
        <p:txBody>
          <a:bodyPr wrap="square" rtlCol="0">
            <a:spAutoFit/>
          </a:bodyPr>
          <a:lstStyle/>
          <a:p>
            <a:r>
              <a:rPr lang="ja-JP" altLang="en-US" sz="1200" dirty="0">
                <a:latin typeface="gg sans"/>
              </a:rPr>
              <a:t>メンバーごとのタスクを表に</a:t>
            </a:r>
            <a:endParaRPr lang="en-US" altLang="ja-JP" sz="1200" dirty="0">
              <a:latin typeface="gg sans"/>
            </a:endParaRPr>
          </a:p>
          <a:p>
            <a:r>
              <a:rPr lang="ja-JP" altLang="en-US" sz="1200" dirty="0">
                <a:latin typeface="gg sans"/>
              </a:rPr>
              <a:t>まとめた。</a:t>
            </a:r>
            <a:r>
              <a:rPr lang="en-US" altLang="ja-JP" sz="1200" dirty="0">
                <a:latin typeface="gg sans"/>
              </a:rPr>
              <a:t>(Fig.6) </a:t>
            </a:r>
            <a:r>
              <a:rPr lang="ja-JP" altLang="en-US" sz="1200" dirty="0">
                <a:latin typeface="gg sans"/>
              </a:rPr>
              <a:t>オンライン上で管理</a:t>
            </a:r>
            <a:endParaRPr lang="en-US" altLang="ja-JP" sz="1200" dirty="0">
              <a:latin typeface="gg sans"/>
            </a:endParaRPr>
          </a:p>
          <a:p>
            <a:r>
              <a:rPr lang="ja-JP" altLang="en-US" sz="1200" dirty="0">
                <a:latin typeface="gg sans"/>
              </a:rPr>
              <a:t>することで、すべてのメンバーがタスク</a:t>
            </a:r>
            <a:endParaRPr lang="en-US" altLang="ja-JP" sz="1200" dirty="0">
              <a:latin typeface="gg sans"/>
            </a:endParaRPr>
          </a:p>
          <a:p>
            <a:r>
              <a:rPr lang="ja-JP" altLang="en-US" sz="1200" dirty="0">
                <a:latin typeface="gg sans"/>
              </a:rPr>
              <a:t>の追加・削除・編集を行え、チーム内の</a:t>
            </a:r>
            <a:endParaRPr lang="en-US" altLang="ja-JP" sz="1200" dirty="0">
              <a:latin typeface="gg sans"/>
            </a:endParaRPr>
          </a:p>
          <a:p>
            <a:r>
              <a:rPr lang="ja-JP" altLang="en-US" sz="1200" dirty="0">
                <a:latin typeface="gg sans"/>
              </a:rPr>
              <a:t>タスクが容易に管理できる。そのため、</a:t>
            </a:r>
            <a:endParaRPr lang="en-US" altLang="ja-JP" sz="1200" dirty="0">
              <a:latin typeface="gg sans"/>
            </a:endParaRPr>
          </a:p>
          <a:p>
            <a:r>
              <a:rPr lang="ja-JP" altLang="en-US" sz="1200" dirty="0">
                <a:latin typeface="gg sans"/>
              </a:rPr>
              <a:t>どんな時でも、誰がどんなタスクを持ち</a:t>
            </a:r>
            <a:endParaRPr lang="en-US" altLang="ja-JP" sz="1200" dirty="0">
              <a:latin typeface="gg sans"/>
            </a:endParaRPr>
          </a:p>
          <a:p>
            <a:r>
              <a:rPr lang="ja-JP" altLang="en-US" sz="1200" dirty="0">
                <a:latin typeface="gg sans"/>
              </a:rPr>
              <a:t>現在どのような作業が進行中なのかを</a:t>
            </a:r>
            <a:endParaRPr lang="en-US" altLang="ja-JP" sz="1200" dirty="0">
              <a:latin typeface="gg sans"/>
            </a:endParaRPr>
          </a:p>
          <a:p>
            <a:r>
              <a:rPr lang="ja-JP" altLang="en-US" sz="1200" dirty="0">
                <a:latin typeface="gg sans"/>
              </a:rPr>
              <a:t>すぐに把握できる。</a:t>
            </a:r>
            <a:endParaRPr lang="en-US" altLang="ja-JP" sz="1200" dirty="0">
              <a:latin typeface="gg sans"/>
            </a:endParaRPr>
          </a:p>
        </p:txBody>
      </p:sp>
      <p:sp>
        <p:nvSpPr>
          <p:cNvPr id="7" name="テキスト ボックス 6">
            <a:extLst>
              <a:ext uri="{FF2B5EF4-FFF2-40B4-BE49-F238E27FC236}">
                <a16:creationId xmlns:a16="http://schemas.microsoft.com/office/drawing/2014/main" id="{4432B36C-5A1A-C07E-D84F-961494B2B45C}"/>
              </a:ext>
            </a:extLst>
          </p:cNvPr>
          <p:cNvSpPr txBox="1"/>
          <p:nvPr/>
        </p:nvSpPr>
        <p:spPr>
          <a:xfrm>
            <a:off x="24667966" y="14516667"/>
            <a:ext cx="5525528" cy="1446550"/>
          </a:xfrm>
          <a:prstGeom prst="rect">
            <a:avLst/>
          </a:prstGeom>
          <a:noFill/>
        </p:spPr>
        <p:txBody>
          <a:bodyPr wrap="square" rtlCol="0">
            <a:spAutoFit/>
          </a:bodyPr>
          <a:lstStyle/>
          <a:p>
            <a:r>
              <a:rPr lang="en-US" altLang="ja-JP" sz="1600" b="0" i="0" dirty="0">
                <a:effectLst/>
                <a:latin typeface="gg sans"/>
              </a:rPr>
              <a:t>【</a:t>
            </a:r>
            <a:r>
              <a:rPr lang="ja-JP" altLang="en-US" sz="1600" b="0" i="0" dirty="0">
                <a:effectLst/>
                <a:latin typeface="gg sans"/>
              </a:rPr>
              <a:t>複数ワークフローの形成によるチーム活動の効率化</a:t>
            </a:r>
            <a:r>
              <a:rPr lang="en-US" altLang="ja-JP" sz="1600" b="0" i="0" dirty="0">
                <a:effectLst/>
                <a:latin typeface="gg sans"/>
              </a:rPr>
              <a:t>】</a:t>
            </a:r>
          </a:p>
          <a:p>
            <a:r>
              <a:rPr lang="ja-JP" altLang="en-US" sz="1200" b="0" i="0" dirty="0">
                <a:effectLst/>
                <a:latin typeface="gg sans"/>
              </a:rPr>
              <a:t>　チーム開発では、ロボットの制作とソフトウェアの開発が同時に進めることが難しく、</a:t>
            </a:r>
            <a:r>
              <a:rPr lang="ja-JP" altLang="en-US" sz="1200" dirty="0">
                <a:latin typeface="gg sans"/>
              </a:rPr>
              <a:t>単一ワーク</a:t>
            </a:r>
            <a:r>
              <a:rPr lang="ja-JP" altLang="en-US" sz="1200" b="0" i="0" dirty="0">
                <a:effectLst/>
                <a:latin typeface="gg sans"/>
              </a:rPr>
              <a:t>フローとなりやすいです</a:t>
            </a:r>
            <a:r>
              <a:rPr lang="en-US" altLang="ja-JP" sz="1200" b="0" i="0" dirty="0">
                <a:effectLst/>
                <a:latin typeface="gg sans"/>
              </a:rPr>
              <a:t>(Fig.7)</a:t>
            </a:r>
            <a:r>
              <a:rPr lang="ja-JP" altLang="en-US" sz="1200" b="0" i="0" dirty="0">
                <a:effectLst/>
                <a:latin typeface="gg sans"/>
              </a:rPr>
              <a:t>。私たちのチームは、</a:t>
            </a:r>
            <a:endParaRPr lang="en-US" altLang="ja-JP" sz="1200" b="0" i="0" dirty="0">
              <a:effectLst/>
              <a:latin typeface="gg sans"/>
            </a:endParaRPr>
          </a:p>
          <a:p>
            <a:r>
              <a:rPr lang="ja-JP" altLang="en-US" sz="1200" b="0" i="0" dirty="0">
                <a:effectLst/>
                <a:latin typeface="gg sans"/>
              </a:rPr>
              <a:t>世界大会の準備期間がものすごく短く、</a:t>
            </a:r>
            <a:r>
              <a:rPr lang="en-US" altLang="ja-JP" sz="1200" b="0" i="0" dirty="0">
                <a:effectLst/>
                <a:latin typeface="gg sans"/>
              </a:rPr>
              <a:t>1</a:t>
            </a:r>
            <a:r>
              <a:rPr lang="ja-JP" altLang="en-US" sz="1200" b="0" i="0" dirty="0">
                <a:effectLst/>
                <a:latin typeface="gg sans"/>
              </a:rPr>
              <a:t>つのワークフローでの作業をする</a:t>
            </a:r>
            <a:endParaRPr lang="en-US" altLang="ja-JP" sz="1200" b="0" i="0" dirty="0">
              <a:effectLst/>
              <a:latin typeface="gg sans"/>
            </a:endParaRPr>
          </a:p>
          <a:p>
            <a:r>
              <a:rPr lang="ja-JP" altLang="en-US" sz="1200" dirty="0">
                <a:latin typeface="gg sans"/>
              </a:rPr>
              <a:t>ことは</a:t>
            </a:r>
            <a:r>
              <a:rPr lang="ja-JP" altLang="en-US" sz="1200" b="0" i="0" dirty="0">
                <a:effectLst/>
                <a:latin typeface="gg sans"/>
              </a:rPr>
              <a:t>とても効率が悪かったため、複数ワークフローでの作業を進めました。</a:t>
            </a:r>
            <a:r>
              <a:rPr lang="en-US" altLang="ja-JP" sz="1200" b="0" i="0" dirty="0">
                <a:effectLst/>
                <a:latin typeface="gg sans"/>
              </a:rPr>
              <a:t> (Fig.8) </a:t>
            </a:r>
            <a:r>
              <a:rPr lang="ja-JP" altLang="en-US" sz="1200" dirty="0">
                <a:latin typeface="gg sans"/>
              </a:rPr>
              <a:t>そうすることで、作業の前倒しが</a:t>
            </a:r>
            <a:r>
              <a:rPr lang="ja-JP" altLang="en-US" sz="1200" b="0" i="0" dirty="0">
                <a:effectLst/>
                <a:latin typeface="gg sans"/>
              </a:rPr>
              <a:t>できるだけでなく、大きな時間の</a:t>
            </a:r>
            <a:endParaRPr lang="en-US" altLang="ja-JP" sz="1200" b="0" i="0" dirty="0">
              <a:effectLst/>
              <a:latin typeface="gg sans"/>
            </a:endParaRPr>
          </a:p>
          <a:p>
            <a:r>
              <a:rPr lang="ja-JP" altLang="en-US" sz="1200" b="0" i="0" dirty="0">
                <a:effectLst/>
                <a:latin typeface="gg sans"/>
              </a:rPr>
              <a:t>余裕を生み出すことができました。</a:t>
            </a:r>
            <a:endParaRPr lang="en-US" altLang="ja-JP" sz="1200" b="0" i="0" dirty="0">
              <a:effectLst/>
              <a:latin typeface="gg sans"/>
            </a:endParaRPr>
          </a:p>
        </p:txBody>
      </p:sp>
      <p:sp>
        <p:nvSpPr>
          <p:cNvPr id="21" name="正方形/長方形 20">
            <a:extLst>
              <a:ext uri="{FF2B5EF4-FFF2-40B4-BE49-F238E27FC236}">
                <a16:creationId xmlns:a16="http://schemas.microsoft.com/office/drawing/2014/main" id="{F3497F72-F473-118B-A7A5-8E47616AF16E}"/>
              </a:ext>
            </a:extLst>
          </p:cNvPr>
          <p:cNvSpPr/>
          <p:nvPr/>
        </p:nvSpPr>
        <p:spPr>
          <a:xfrm>
            <a:off x="24777575" y="16229994"/>
            <a:ext cx="748509" cy="301322"/>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25" name="正方形/長方形 24">
            <a:extLst>
              <a:ext uri="{FF2B5EF4-FFF2-40B4-BE49-F238E27FC236}">
                <a16:creationId xmlns:a16="http://schemas.microsoft.com/office/drawing/2014/main" id="{135885A4-AC69-ABEA-480E-205BFF35DE72}"/>
              </a:ext>
            </a:extLst>
          </p:cNvPr>
          <p:cNvSpPr/>
          <p:nvPr/>
        </p:nvSpPr>
        <p:spPr>
          <a:xfrm>
            <a:off x="25613786" y="16229994"/>
            <a:ext cx="748509" cy="301322"/>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Circuit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27" name="正方形/長方形 26">
            <a:extLst>
              <a:ext uri="{FF2B5EF4-FFF2-40B4-BE49-F238E27FC236}">
                <a16:creationId xmlns:a16="http://schemas.microsoft.com/office/drawing/2014/main" id="{82A240F4-D450-A7CE-6C55-768C04C8C706}"/>
              </a:ext>
            </a:extLst>
          </p:cNvPr>
          <p:cNvSpPr/>
          <p:nvPr/>
        </p:nvSpPr>
        <p:spPr>
          <a:xfrm>
            <a:off x="26422143" y="16546239"/>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Making </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Parts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54" name="正方形/長方形 53">
            <a:extLst>
              <a:ext uri="{FF2B5EF4-FFF2-40B4-BE49-F238E27FC236}">
                <a16:creationId xmlns:a16="http://schemas.microsoft.com/office/drawing/2014/main" id="{FE930F7B-DD05-338B-077F-57361F0E1A11}"/>
              </a:ext>
            </a:extLst>
          </p:cNvPr>
          <p:cNvSpPr/>
          <p:nvPr/>
        </p:nvSpPr>
        <p:spPr>
          <a:xfrm>
            <a:off x="27190493" y="16546239"/>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Assembly</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24" name="テキスト ボックス 1023">
            <a:extLst>
              <a:ext uri="{FF2B5EF4-FFF2-40B4-BE49-F238E27FC236}">
                <a16:creationId xmlns:a16="http://schemas.microsoft.com/office/drawing/2014/main" id="{C70B2B32-489F-F1A4-E336-B6B5892CD9F1}"/>
              </a:ext>
            </a:extLst>
          </p:cNvPr>
          <p:cNvSpPr txBox="1"/>
          <p:nvPr/>
        </p:nvSpPr>
        <p:spPr>
          <a:xfrm>
            <a:off x="24667966" y="20483562"/>
            <a:ext cx="5525528" cy="646331"/>
          </a:xfrm>
          <a:prstGeom prst="rect">
            <a:avLst/>
          </a:prstGeom>
          <a:noFill/>
        </p:spPr>
        <p:txBody>
          <a:bodyPr wrap="square" rtlCol="0">
            <a:spAutoFit/>
          </a:bodyPr>
          <a:lstStyle/>
          <a:p>
            <a:r>
              <a:rPr lang="ja-JP" altLang="en-US" sz="1200" b="0" i="0" dirty="0">
                <a:effectLst/>
                <a:latin typeface="gg sans"/>
              </a:rPr>
              <a:t>　複数ワークフローを実現するために、先述したようにタスク管理ツール・コミュニケーションツールを積極的に用いました。そして、チーム全体がその時</a:t>
            </a:r>
            <a:endParaRPr lang="en-US" altLang="ja-JP" sz="1200" b="0" i="0" dirty="0">
              <a:effectLst/>
              <a:latin typeface="gg sans"/>
            </a:endParaRPr>
          </a:p>
          <a:p>
            <a:r>
              <a:rPr lang="ja-JP" altLang="en-US" sz="1200" dirty="0">
                <a:latin typeface="gg sans"/>
              </a:rPr>
              <a:t>できるタスクを同時並行で進めることでチーム活動の効率化につなげました。</a:t>
            </a:r>
            <a:endParaRPr lang="en-US" altLang="ja-JP" sz="1200" b="0" i="0" dirty="0">
              <a:effectLst/>
              <a:latin typeface="gg sans"/>
            </a:endParaRPr>
          </a:p>
        </p:txBody>
      </p:sp>
      <p:sp>
        <p:nvSpPr>
          <p:cNvPr id="1031" name="テキスト ボックス 1030">
            <a:extLst>
              <a:ext uri="{FF2B5EF4-FFF2-40B4-BE49-F238E27FC236}">
                <a16:creationId xmlns:a16="http://schemas.microsoft.com/office/drawing/2014/main" id="{E27AA20B-F8D3-3D2B-AEA0-C64E7861B615}"/>
              </a:ext>
            </a:extLst>
          </p:cNvPr>
          <p:cNvSpPr txBox="1"/>
          <p:nvPr/>
        </p:nvSpPr>
        <p:spPr>
          <a:xfrm>
            <a:off x="28745757" y="16184765"/>
            <a:ext cx="1443987" cy="261610"/>
          </a:xfrm>
          <a:prstGeom prst="rect">
            <a:avLst/>
          </a:prstGeom>
          <a:noFill/>
        </p:spPr>
        <p:txBody>
          <a:bodyPr wrap="square" rtlCol="0">
            <a:spAutoFit/>
          </a:bodyPr>
          <a:lstStyle/>
          <a:p>
            <a:pPr algn="r"/>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Hardware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049" name="矢印: 右 1048">
            <a:extLst>
              <a:ext uri="{FF2B5EF4-FFF2-40B4-BE49-F238E27FC236}">
                <a16:creationId xmlns:a16="http://schemas.microsoft.com/office/drawing/2014/main" id="{DD25377E-5EF4-4571-C7FA-CA56E2AA50BB}"/>
              </a:ext>
            </a:extLst>
          </p:cNvPr>
          <p:cNvSpPr/>
          <p:nvPr/>
        </p:nvSpPr>
        <p:spPr>
          <a:xfrm>
            <a:off x="24753767" y="16073530"/>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3" name="正方形/長方形 1082">
            <a:extLst>
              <a:ext uri="{FF2B5EF4-FFF2-40B4-BE49-F238E27FC236}">
                <a16:creationId xmlns:a16="http://schemas.microsoft.com/office/drawing/2014/main" id="{BD8067E7-EB2C-2DFE-80C5-D611C085C72F}"/>
              </a:ext>
            </a:extLst>
          </p:cNvPr>
          <p:cNvSpPr/>
          <p:nvPr/>
        </p:nvSpPr>
        <p:spPr>
          <a:xfrm>
            <a:off x="27952493" y="16926455"/>
            <a:ext cx="793264"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Check</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Sensors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88" name="矢印: 右 1087">
            <a:extLst>
              <a:ext uri="{FF2B5EF4-FFF2-40B4-BE49-F238E27FC236}">
                <a16:creationId xmlns:a16="http://schemas.microsoft.com/office/drawing/2014/main" id="{420FBB45-C063-B178-9810-515C78A49D10}"/>
              </a:ext>
            </a:extLst>
          </p:cNvPr>
          <p:cNvSpPr/>
          <p:nvPr/>
        </p:nvSpPr>
        <p:spPr>
          <a:xfrm>
            <a:off x="24753767" y="17700742"/>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9" name="正方形/長方形 1088">
            <a:extLst>
              <a:ext uri="{FF2B5EF4-FFF2-40B4-BE49-F238E27FC236}">
                <a16:creationId xmlns:a16="http://schemas.microsoft.com/office/drawing/2014/main" id="{B576BFD1-0D80-C7DE-38B2-82C16BE34708}"/>
              </a:ext>
            </a:extLst>
          </p:cNvPr>
          <p:cNvSpPr/>
          <p:nvPr/>
        </p:nvSpPr>
        <p:spPr>
          <a:xfrm>
            <a:off x="27958842" y="16546239"/>
            <a:ext cx="2168737"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Maintenance</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91" name="正方形/長方形 1090">
            <a:extLst>
              <a:ext uri="{FF2B5EF4-FFF2-40B4-BE49-F238E27FC236}">
                <a16:creationId xmlns:a16="http://schemas.microsoft.com/office/drawing/2014/main" id="{5020458A-4A20-471A-C092-06BD3C9F12F9}"/>
              </a:ext>
            </a:extLst>
          </p:cNvPr>
          <p:cNvSpPr/>
          <p:nvPr/>
        </p:nvSpPr>
        <p:spPr>
          <a:xfrm>
            <a:off x="28795455" y="17250858"/>
            <a:ext cx="1332123"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Develop</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Software Programs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92" name="テキスト ボックス 1091">
            <a:extLst>
              <a:ext uri="{FF2B5EF4-FFF2-40B4-BE49-F238E27FC236}">
                <a16:creationId xmlns:a16="http://schemas.microsoft.com/office/drawing/2014/main" id="{43F1A9C0-B1C5-302A-CE2B-85C61E2CC4CE}"/>
              </a:ext>
            </a:extLst>
          </p:cNvPr>
          <p:cNvSpPr txBox="1"/>
          <p:nvPr/>
        </p:nvSpPr>
        <p:spPr>
          <a:xfrm>
            <a:off x="28932324" y="16893197"/>
            <a:ext cx="1443987" cy="261610"/>
          </a:xfrm>
          <a:prstGeom prst="rect">
            <a:avLst/>
          </a:prstGeom>
          <a:noFill/>
        </p:spPr>
        <p:txBody>
          <a:bodyPr wrap="square" rtlCol="0">
            <a:spAutoFit/>
          </a:bodyPr>
          <a:lstStyle/>
          <a:p>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Software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094" name="テキスト ボックス 1093">
            <a:extLst>
              <a:ext uri="{FF2B5EF4-FFF2-40B4-BE49-F238E27FC236}">
                <a16:creationId xmlns:a16="http://schemas.microsoft.com/office/drawing/2014/main" id="{B4D7DEDA-4865-BAAC-7097-349A80D25140}"/>
              </a:ext>
            </a:extLst>
          </p:cNvPr>
          <p:cNvSpPr txBox="1"/>
          <p:nvPr/>
        </p:nvSpPr>
        <p:spPr>
          <a:xfrm>
            <a:off x="25423034" y="17917516"/>
            <a:ext cx="4254509" cy="215444"/>
          </a:xfrm>
          <a:prstGeom prst="rect">
            <a:avLst/>
          </a:prstGeom>
          <a:noFill/>
        </p:spPr>
        <p:txBody>
          <a:bodyPr wrap="square" rtlCol="0">
            <a:spAutoFit/>
          </a:bodyPr>
          <a:lstStyle/>
          <a:p>
            <a:pPr algn="ctr"/>
            <a:r>
              <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rPr>
              <a:t>Fig.7 Specific System and Problems of Single Workflow</a:t>
            </a:r>
          </a:p>
        </p:txBody>
      </p:sp>
      <p:sp>
        <p:nvSpPr>
          <p:cNvPr id="1096" name="正方形/長方形 1095">
            <a:extLst>
              <a:ext uri="{FF2B5EF4-FFF2-40B4-BE49-F238E27FC236}">
                <a16:creationId xmlns:a16="http://schemas.microsoft.com/office/drawing/2014/main" id="{3472063F-0017-FFF9-28F3-2010DFF6392E}"/>
              </a:ext>
            </a:extLst>
          </p:cNvPr>
          <p:cNvSpPr/>
          <p:nvPr/>
        </p:nvSpPr>
        <p:spPr>
          <a:xfrm>
            <a:off x="24721704" y="18227872"/>
            <a:ext cx="5463340" cy="1134182"/>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5" name="正方形/長方形 1094">
            <a:extLst>
              <a:ext uri="{FF2B5EF4-FFF2-40B4-BE49-F238E27FC236}">
                <a16:creationId xmlns:a16="http://schemas.microsoft.com/office/drawing/2014/main" id="{9839D51E-8C91-15C6-F551-780AF7C9D22D}"/>
              </a:ext>
            </a:extLst>
          </p:cNvPr>
          <p:cNvSpPr/>
          <p:nvPr/>
        </p:nvSpPr>
        <p:spPr>
          <a:xfrm>
            <a:off x="24721704" y="19362054"/>
            <a:ext cx="5463340" cy="815459"/>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7" name="テキスト ボックス 1096">
            <a:extLst>
              <a:ext uri="{FF2B5EF4-FFF2-40B4-BE49-F238E27FC236}">
                <a16:creationId xmlns:a16="http://schemas.microsoft.com/office/drawing/2014/main" id="{78F51A59-0067-F6ED-21B3-D29925D321CE}"/>
              </a:ext>
            </a:extLst>
          </p:cNvPr>
          <p:cNvSpPr txBox="1"/>
          <p:nvPr/>
        </p:nvSpPr>
        <p:spPr>
          <a:xfrm>
            <a:off x="25399808" y="20205624"/>
            <a:ext cx="4254509" cy="215444"/>
          </a:xfrm>
          <a:prstGeom prst="rect">
            <a:avLst/>
          </a:prstGeom>
          <a:noFill/>
        </p:spPr>
        <p:txBody>
          <a:bodyPr wrap="square" rtlCol="0">
            <a:spAutoFit/>
          </a:bodyPr>
          <a:lstStyle/>
          <a:p>
            <a:pPr algn="ctr"/>
            <a:r>
              <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rPr>
              <a:t>Fig.8 Specific System and Advantages of Multiple Workflow</a:t>
            </a:r>
          </a:p>
        </p:txBody>
      </p:sp>
      <p:sp>
        <p:nvSpPr>
          <p:cNvPr id="1098" name="テキスト ボックス 1097">
            <a:extLst>
              <a:ext uri="{FF2B5EF4-FFF2-40B4-BE49-F238E27FC236}">
                <a16:creationId xmlns:a16="http://schemas.microsoft.com/office/drawing/2014/main" id="{3E0D574F-CAF6-E021-4E14-0B99B7706B73}"/>
              </a:ext>
            </a:extLst>
          </p:cNvPr>
          <p:cNvSpPr txBox="1"/>
          <p:nvPr/>
        </p:nvSpPr>
        <p:spPr>
          <a:xfrm>
            <a:off x="28745757" y="18366563"/>
            <a:ext cx="1443987" cy="261610"/>
          </a:xfrm>
          <a:prstGeom prst="rect">
            <a:avLst/>
          </a:prstGeom>
          <a:noFill/>
        </p:spPr>
        <p:txBody>
          <a:bodyPr wrap="square" rtlCol="0">
            <a:spAutoFit/>
          </a:bodyPr>
          <a:lstStyle/>
          <a:p>
            <a:pPr algn="r"/>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Hardware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102" name="矢印: 右 1101">
            <a:extLst>
              <a:ext uri="{FF2B5EF4-FFF2-40B4-BE49-F238E27FC236}">
                <a16:creationId xmlns:a16="http://schemas.microsoft.com/office/drawing/2014/main" id="{20DF2A9E-4283-38E5-0A3B-849FC820762A}"/>
              </a:ext>
            </a:extLst>
          </p:cNvPr>
          <p:cNvSpPr/>
          <p:nvPr/>
        </p:nvSpPr>
        <p:spPr>
          <a:xfrm>
            <a:off x="24753767" y="18255328"/>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8490962A-0797-794C-AF0A-6ABA4C75E46D}"/>
              </a:ext>
            </a:extLst>
          </p:cNvPr>
          <p:cNvSpPr/>
          <p:nvPr/>
        </p:nvSpPr>
        <p:spPr>
          <a:xfrm>
            <a:off x="24777575" y="18404104"/>
            <a:ext cx="1032454" cy="283808"/>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04" name="正方形/長方形 1103">
            <a:extLst>
              <a:ext uri="{FF2B5EF4-FFF2-40B4-BE49-F238E27FC236}">
                <a16:creationId xmlns:a16="http://schemas.microsoft.com/office/drawing/2014/main" id="{49337663-128D-AD16-B7FE-C28D2597D62D}"/>
              </a:ext>
            </a:extLst>
          </p:cNvPr>
          <p:cNvSpPr/>
          <p:nvPr/>
        </p:nvSpPr>
        <p:spPr>
          <a:xfrm>
            <a:off x="25865900" y="18404104"/>
            <a:ext cx="985075" cy="283808"/>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Circuit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05" name="正方形/長方形 1104">
            <a:extLst>
              <a:ext uri="{FF2B5EF4-FFF2-40B4-BE49-F238E27FC236}">
                <a16:creationId xmlns:a16="http://schemas.microsoft.com/office/drawing/2014/main" id="{6124D41A-F726-96EE-9BF8-643A47927A53}"/>
              </a:ext>
            </a:extLst>
          </p:cNvPr>
          <p:cNvSpPr/>
          <p:nvPr/>
        </p:nvSpPr>
        <p:spPr>
          <a:xfrm>
            <a:off x="26281939" y="18722625"/>
            <a:ext cx="1382427" cy="277514"/>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Making</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Parts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17" name="正方形/長方形 1116">
            <a:extLst>
              <a:ext uri="{FF2B5EF4-FFF2-40B4-BE49-F238E27FC236}">
                <a16:creationId xmlns:a16="http://schemas.microsoft.com/office/drawing/2014/main" id="{7CEB0193-47EF-C812-23C9-7D925D579CD3}"/>
              </a:ext>
            </a:extLst>
          </p:cNvPr>
          <p:cNvSpPr/>
          <p:nvPr/>
        </p:nvSpPr>
        <p:spPr>
          <a:xfrm>
            <a:off x="26789063" y="19403182"/>
            <a:ext cx="1604271" cy="277514"/>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Checking the operation of robots’ parts</a:t>
            </a:r>
          </a:p>
        </p:txBody>
      </p:sp>
      <p:sp>
        <p:nvSpPr>
          <p:cNvPr id="1119" name="正方形/長方形 1118">
            <a:extLst>
              <a:ext uri="{FF2B5EF4-FFF2-40B4-BE49-F238E27FC236}">
                <a16:creationId xmlns:a16="http://schemas.microsoft.com/office/drawing/2014/main" id="{F3D526BC-5458-B1C0-1E88-CE9AAFCE6614}"/>
              </a:ext>
            </a:extLst>
          </p:cNvPr>
          <p:cNvSpPr/>
          <p:nvPr/>
        </p:nvSpPr>
        <p:spPr>
          <a:xfrm>
            <a:off x="27190493" y="19030864"/>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Assembly</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20" name="正方形/長方形 1119">
            <a:extLst>
              <a:ext uri="{FF2B5EF4-FFF2-40B4-BE49-F238E27FC236}">
                <a16:creationId xmlns:a16="http://schemas.microsoft.com/office/drawing/2014/main" id="{2DAF474C-4B02-3BDE-3F62-C30125DE2E69}"/>
              </a:ext>
            </a:extLst>
          </p:cNvPr>
          <p:cNvSpPr/>
          <p:nvPr/>
        </p:nvSpPr>
        <p:spPr>
          <a:xfrm>
            <a:off x="27958843" y="19723738"/>
            <a:ext cx="2168736" cy="209103"/>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Develop Software Programs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26" name="テキスト ボックス 1125">
            <a:extLst>
              <a:ext uri="{FF2B5EF4-FFF2-40B4-BE49-F238E27FC236}">
                <a16:creationId xmlns:a16="http://schemas.microsoft.com/office/drawing/2014/main" id="{F0B27DF1-8CE9-0D7B-1019-2E83CF6AFFC2}"/>
              </a:ext>
            </a:extLst>
          </p:cNvPr>
          <p:cNvSpPr txBox="1"/>
          <p:nvPr/>
        </p:nvSpPr>
        <p:spPr>
          <a:xfrm>
            <a:off x="26421370" y="19169050"/>
            <a:ext cx="820884" cy="230832"/>
          </a:xfrm>
          <a:prstGeom prst="rect">
            <a:avLst/>
          </a:prstGeom>
          <a:noFill/>
        </p:spPr>
        <p:txBody>
          <a:bodyPr wrap="square" rtlCol="0">
            <a:spAutoFit/>
          </a:bodyPr>
          <a:lstStyle/>
          <a:p>
            <a:pPr algn="ctr"/>
            <a:r>
              <a:rPr lang="en-US" altLang="ja-JP" sz="900" b="1" i="0" u="sng" dirty="0">
                <a:effectLst/>
                <a:latin typeface="Cascadia Code" panose="020B0609020000020004" pitchFamily="49" charset="0"/>
                <a:ea typeface="Cascadia Code" panose="020B0609020000020004" pitchFamily="49" charset="0"/>
                <a:cs typeface="Cascadia Code" panose="020B0609020000020004" pitchFamily="49" charset="0"/>
              </a:rPr>
              <a:t>Feedback</a:t>
            </a:r>
          </a:p>
        </p:txBody>
      </p:sp>
      <p:sp>
        <p:nvSpPr>
          <p:cNvPr id="1127" name="正方形/長方形 1126">
            <a:extLst>
              <a:ext uri="{FF2B5EF4-FFF2-40B4-BE49-F238E27FC236}">
                <a16:creationId xmlns:a16="http://schemas.microsoft.com/office/drawing/2014/main" id="{CC0ED84D-0225-5BCC-0769-4B6CE10F2E6D}"/>
              </a:ext>
            </a:extLst>
          </p:cNvPr>
          <p:cNvSpPr/>
          <p:nvPr/>
        </p:nvSpPr>
        <p:spPr>
          <a:xfrm>
            <a:off x="27958842" y="19031930"/>
            <a:ext cx="2168737"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Maintenance</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28" name="矢印: 右 1127">
            <a:extLst>
              <a:ext uri="{FF2B5EF4-FFF2-40B4-BE49-F238E27FC236}">
                <a16:creationId xmlns:a16="http://schemas.microsoft.com/office/drawing/2014/main" id="{AE7B3EB7-C453-492A-E5C7-7EAD35820E46}"/>
              </a:ext>
            </a:extLst>
          </p:cNvPr>
          <p:cNvSpPr/>
          <p:nvPr/>
        </p:nvSpPr>
        <p:spPr>
          <a:xfrm>
            <a:off x="24753767" y="19986745"/>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7" name="テキスト ボックス 1146">
            <a:extLst>
              <a:ext uri="{FF2B5EF4-FFF2-40B4-BE49-F238E27FC236}">
                <a16:creationId xmlns:a16="http://schemas.microsoft.com/office/drawing/2014/main" id="{6B2B9983-627A-ACEB-60BD-2F9E235E2D57}"/>
              </a:ext>
            </a:extLst>
          </p:cNvPr>
          <p:cNvSpPr txBox="1"/>
          <p:nvPr/>
        </p:nvSpPr>
        <p:spPr>
          <a:xfrm>
            <a:off x="28932324" y="19379913"/>
            <a:ext cx="1443987" cy="261610"/>
          </a:xfrm>
          <a:prstGeom prst="rect">
            <a:avLst/>
          </a:prstGeom>
          <a:noFill/>
        </p:spPr>
        <p:txBody>
          <a:bodyPr wrap="square" rtlCol="0">
            <a:spAutoFit/>
          </a:bodyPr>
          <a:lstStyle/>
          <a:p>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Software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152" name="矢印: 折線 1151">
            <a:extLst>
              <a:ext uri="{FF2B5EF4-FFF2-40B4-BE49-F238E27FC236}">
                <a16:creationId xmlns:a16="http://schemas.microsoft.com/office/drawing/2014/main" id="{444ED42C-E276-70FD-D2A9-5D6C102838DB}"/>
              </a:ext>
            </a:extLst>
          </p:cNvPr>
          <p:cNvSpPr/>
          <p:nvPr/>
        </p:nvSpPr>
        <p:spPr>
          <a:xfrm rot="16200000">
            <a:off x="26259191" y="19124930"/>
            <a:ext cx="546096" cy="378012"/>
          </a:xfrm>
          <a:prstGeom prst="bentArrow">
            <a:avLst>
              <a:gd name="adj1" fmla="val 18591"/>
              <a:gd name="adj2" fmla="val 25000"/>
              <a:gd name="adj3" fmla="val 33819"/>
              <a:gd name="adj4" fmla="val 4375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160" name="正方形/長方形 1159">
            <a:extLst>
              <a:ext uri="{FF2B5EF4-FFF2-40B4-BE49-F238E27FC236}">
                <a16:creationId xmlns:a16="http://schemas.microsoft.com/office/drawing/2014/main" id="{709DB558-8BB9-F817-D274-589A3AD6740E}"/>
              </a:ext>
            </a:extLst>
          </p:cNvPr>
          <p:cNvSpPr/>
          <p:nvPr/>
        </p:nvSpPr>
        <p:spPr>
          <a:xfrm>
            <a:off x="24746982" y="16945383"/>
            <a:ext cx="3119987" cy="754961"/>
          </a:xfrm>
          <a:prstGeom prst="rect">
            <a:avLst/>
          </a:prstGeom>
          <a:solidFill>
            <a:schemeClr val="bg1">
              <a:lumMod val="9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3" name="テキスト ボックス 1092">
            <a:extLst>
              <a:ext uri="{FF2B5EF4-FFF2-40B4-BE49-F238E27FC236}">
                <a16:creationId xmlns:a16="http://schemas.microsoft.com/office/drawing/2014/main" id="{E7B995BB-CBDF-C552-4B9A-AD09B3EDBF0B}"/>
              </a:ext>
            </a:extLst>
          </p:cNvPr>
          <p:cNvSpPr txBox="1"/>
          <p:nvPr/>
        </p:nvSpPr>
        <p:spPr>
          <a:xfrm>
            <a:off x="24708331" y="16932902"/>
            <a:ext cx="3241838" cy="746358"/>
          </a:xfrm>
          <a:prstGeom prst="rect">
            <a:avLst/>
          </a:prstGeom>
          <a:noFill/>
        </p:spPr>
        <p:txBody>
          <a:bodyPr wrap="square" rtlCol="0">
            <a:spAutoFit/>
          </a:bodyPr>
          <a:lstStyle/>
          <a:p>
            <a:r>
              <a:rPr kumimoji="1" lang="en-US" altLang="ja-JP" sz="105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Problems:</a:t>
            </a:r>
            <a:endParaRPr kumimoji="1" lang="en-US" altLang="ja-JP" sz="90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8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800" dirty="0">
                <a:solidFill>
                  <a:schemeClr val="tx1">
                    <a:lumMod val="85000"/>
                    <a:lumOff val="15000"/>
                  </a:schemeClr>
                </a:solidFill>
                <a:latin typeface="Cascadia Code" panose="020B0609020000020004" pitchFamily="49" charset="0"/>
                <a:cs typeface="Cascadia Code" panose="020B0609020000020004" pitchFamily="49" charset="0"/>
              </a:rPr>
              <a:t>Software programmer can’t develop robot’s program </a:t>
            </a:r>
            <a:r>
              <a:rPr kumimoji="1" lang="en-US" altLang="ja-JP" sz="800" b="1" dirty="0">
                <a:solidFill>
                  <a:schemeClr val="tx1">
                    <a:lumMod val="85000"/>
                    <a:lumOff val="15000"/>
                  </a:schemeClr>
                </a:solidFill>
                <a:highlight>
                  <a:srgbClr val="00FF00"/>
                </a:highlight>
                <a:latin typeface="Cascadia Code" panose="020B0609020000020004" pitchFamily="49" charset="0"/>
                <a:cs typeface="Cascadia Code" panose="020B0609020000020004" pitchFamily="49" charset="0"/>
              </a:rPr>
              <a:t>until Hardware Engineer finished making them.</a:t>
            </a:r>
          </a:p>
          <a:p>
            <a:r>
              <a:rPr kumimoji="1" lang="ja-JP" altLang="en-US" sz="8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800" dirty="0">
                <a:solidFill>
                  <a:schemeClr val="tx1">
                    <a:lumMod val="85000"/>
                    <a:lumOff val="15000"/>
                  </a:schemeClr>
                </a:solidFill>
                <a:latin typeface="Cascadia Code" panose="020B0609020000020004" pitchFamily="49" charset="0"/>
                <a:cs typeface="Cascadia Code" panose="020B0609020000020004" pitchFamily="49" charset="0"/>
              </a:rPr>
              <a:t>Hardware engineer </a:t>
            </a:r>
            <a:r>
              <a:rPr kumimoji="1" lang="en-US" altLang="ja-JP" sz="800" b="1" dirty="0">
                <a:solidFill>
                  <a:schemeClr val="tx1">
                    <a:lumMod val="85000"/>
                    <a:lumOff val="15000"/>
                  </a:schemeClr>
                </a:solidFill>
                <a:highlight>
                  <a:srgbClr val="00FF00"/>
                </a:highlight>
                <a:latin typeface="Cascadia Code" panose="020B0609020000020004" pitchFamily="49" charset="0"/>
                <a:cs typeface="Cascadia Code" panose="020B0609020000020004" pitchFamily="49" charset="0"/>
              </a:rPr>
              <a:t>can’t improve the robots’ problem that is found after finishing making them.</a:t>
            </a:r>
          </a:p>
        </p:txBody>
      </p:sp>
      <p:grpSp>
        <p:nvGrpSpPr>
          <p:cNvPr id="1163" name="グループ化 1162">
            <a:extLst>
              <a:ext uri="{FF2B5EF4-FFF2-40B4-BE49-F238E27FC236}">
                <a16:creationId xmlns:a16="http://schemas.microsoft.com/office/drawing/2014/main" id="{8B448C3D-5492-A604-2AA1-493D9EABAC67}"/>
              </a:ext>
            </a:extLst>
          </p:cNvPr>
          <p:cNvGrpSpPr/>
          <p:nvPr/>
        </p:nvGrpSpPr>
        <p:grpSpPr>
          <a:xfrm>
            <a:off x="24791121" y="18839258"/>
            <a:ext cx="1586146" cy="1054135"/>
            <a:chOff x="24734588" y="18739559"/>
            <a:chExt cx="1586146" cy="1054135"/>
          </a:xfrm>
        </p:grpSpPr>
        <p:sp>
          <p:nvSpPr>
            <p:cNvPr id="1162" name="正方形/長方形 1161">
              <a:extLst>
                <a:ext uri="{FF2B5EF4-FFF2-40B4-BE49-F238E27FC236}">
                  <a16:creationId xmlns:a16="http://schemas.microsoft.com/office/drawing/2014/main" id="{A8EC8423-0627-2472-AF40-C8CDCFF4B009}"/>
                </a:ext>
              </a:extLst>
            </p:cNvPr>
            <p:cNvSpPr/>
            <p:nvPr/>
          </p:nvSpPr>
          <p:spPr>
            <a:xfrm>
              <a:off x="24748332" y="18746339"/>
              <a:ext cx="1398877" cy="1038580"/>
            </a:xfrm>
            <a:prstGeom prst="rect">
              <a:avLst/>
            </a:prstGeom>
            <a:solidFill>
              <a:schemeClr val="bg1">
                <a:lumMod val="9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9" name="テキスト ボックス 1158">
              <a:extLst>
                <a:ext uri="{FF2B5EF4-FFF2-40B4-BE49-F238E27FC236}">
                  <a16:creationId xmlns:a16="http://schemas.microsoft.com/office/drawing/2014/main" id="{5F3CB220-152B-BA76-3279-60BBCE6DC939}"/>
                </a:ext>
              </a:extLst>
            </p:cNvPr>
            <p:cNvSpPr txBox="1"/>
            <p:nvPr/>
          </p:nvSpPr>
          <p:spPr>
            <a:xfrm>
              <a:off x="24734588" y="18739559"/>
              <a:ext cx="1586146" cy="1054135"/>
            </a:xfrm>
            <a:prstGeom prst="rect">
              <a:avLst/>
            </a:prstGeom>
            <a:noFill/>
          </p:spPr>
          <p:txBody>
            <a:bodyPr wrap="square" rtlCol="0">
              <a:spAutoFit/>
            </a:bodyPr>
            <a:lstStyle/>
            <a:p>
              <a:r>
                <a:rPr kumimoji="1" lang="en-US" altLang="ja-JP" sz="105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Advantages:</a:t>
              </a:r>
            </a:p>
            <a:p>
              <a:endParaRPr kumimoji="1" lang="en-US" altLang="ja-JP" sz="20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7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700" dirty="0">
                  <a:solidFill>
                    <a:schemeClr val="tx1">
                      <a:lumMod val="85000"/>
                      <a:lumOff val="15000"/>
                    </a:schemeClr>
                  </a:solidFill>
                  <a:latin typeface="Cascadia Code" panose="020B0609020000020004" pitchFamily="49" charset="0"/>
                  <a:cs typeface="Cascadia Code" panose="020B0609020000020004" pitchFamily="49" charset="0"/>
                </a:rPr>
                <a:t>Software programmer </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can give feedback about</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robots while hardware</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engineer is developing.</a:t>
              </a:r>
            </a:p>
            <a:p>
              <a:r>
                <a:rPr kumimoji="1" lang="ja-JP" altLang="en-US" sz="7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700" dirty="0">
                  <a:solidFill>
                    <a:schemeClr val="tx1">
                      <a:lumMod val="85000"/>
                      <a:lumOff val="15000"/>
                    </a:schemeClr>
                  </a:solidFill>
                  <a:latin typeface="Cascadia Code" panose="020B0609020000020004" pitchFamily="49" charset="0"/>
                  <a:cs typeface="Cascadia Code" panose="020B0609020000020004" pitchFamily="49" charset="0"/>
                </a:rPr>
                <a:t>We can do software and hardware development at the same time.</a:t>
              </a:r>
            </a:p>
          </p:txBody>
        </p:sp>
      </p:grpSp>
      <p:pic>
        <p:nvPicPr>
          <p:cNvPr id="1090" name="Picture 2">
            <a:extLst>
              <a:ext uri="{FF2B5EF4-FFF2-40B4-BE49-F238E27FC236}">
                <a16:creationId xmlns:a16="http://schemas.microsoft.com/office/drawing/2014/main" id="{442F4AD7-F178-9C50-B57F-4EB167A6B67A}"/>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1982" t="2050" r="13202" b="8549"/>
          <a:stretch/>
        </p:blipFill>
        <p:spPr bwMode="auto">
          <a:xfrm>
            <a:off x="12163308" y="2482296"/>
            <a:ext cx="4674957" cy="5586406"/>
          </a:xfrm>
          <a:prstGeom prst="rect">
            <a:avLst/>
          </a:prstGeom>
          <a:noFill/>
          <a:extLst>
            <a:ext uri="{909E8E84-426E-40DD-AFC4-6F175D3DCCD1}">
              <a14:hiddenFill xmlns:a14="http://schemas.microsoft.com/office/drawing/2010/main">
                <a:solidFill>
                  <a:srgbClr val="FFFFFF"/>
                </a:solidFill>
              </a14:hiddenFill>
            </a:ext>
          </a:extLst>
        </p:spPr>
      </p:pic>
      <p:cxnSp>
        <p:nvCxnSpPr>
          <p:cNvPr id="1122" name="直線コネクタ 1121">
            <a:extLst>
              <a:ext uri="{FF2B5EF4-FFF2-40B4-BE49-F238E27FC236}">
                <a16:creationId xmlns:a16="http://schemas.microsoft.com/office/drawing/2014/main" id="{7314F4E5-AC40-BAAD-2DC3-50F9C3092B91}"/>
              </a:ext>
            </a:extLst>
          </p:cNvPr>
          <p:cNvCxnSpPr>
            <a:cxnSpLocks/>
          </p:cNvCxnSpPr>
          <p:nvPr/>
        </p:nvCxnSpPr>
        <p:spPr>
          <a:xfrm>
            <a:off x="21435507" y="2487889"/>
            <a:ext cx="0" cy="11129130"/>
          </a:xfrm>
          <a:prstGeom prst="line">
            <a:avLst/>
          </a:prstGeom>
          <a:ln w="28575"/>
        </p:spPr>
        <p:style>
          <a:lnRef idx="1">
            <a:schemeClr val="dk1"/>
          </a:lnRef>
          <a:fillRef idx="0">
            <a:schemeClr val="dk1"/>
          </a:fillRef>
          <a:effectRef idx="0">
            <a:schemeClr val="dk1"/>
          </a:effectRef>
          <a:fontRef idx="minor">
            <a:schemeClr val="tx1"/>
          </a:fontRef>
        </p:style>
      </p:cxnSp>
      <p:grpSp>
        <p:nvGrpSpPr>
          <p:cNvPr id="1145" name="グループ化 1144">
            <a:extLst>
              <a:ext uri="{FF2B5EF4-FFF2-40B4-BE49-F238E27FC236}">
                <a16:creationId xmlns:a16="http://schemas.microsoft.com/office/drawing/2014/main" id="{7CC22AA2-2EE7-CA74-8CC1-D36E22A2EB0F}"/>
              </a:ext>
            </a:extLst>
          </p:cNvPr>
          <p:cNvGrpSpPr/>
          <p:nvPr/>
        </p:nvGrpSpPr>
        <p:grpSpPr>
          <a:xfrm>
            <a:off x="2401459" y="12449884"/>
            <a:ext cx="866046" cy="1052755"/>
            <a:chOff x="1006457" y="11463974"/>
            <a:chExt cx="866046" cy="821079"/>
          </a:xfrm>
        </p:grpSpPr>
        <p:sp>
          <p:nvSpPr>
            <p:cNvPr id="1161" name="四角形: 角を丸くする 1160">
              <a:extLst>
                <a:ext uri="{FF2B5EF4-FFF2-40B4-BE49-F238E27FC236}">
                  <a16:creationId xmlns:a16="http://schemas.microsoft.com/office/drawing/2014/main" id="{E4541D28-6600-564C-7CF7-CABC5A0541EA}"/>
                </a:ext>
              </a:extLst>
            </p:cNvPr>
            <p:cNvSpPr/>
            <p:nvPr/>
          </p:nvSpPr>
          <p:spPr>
            <a:xfrm>
              <a:off x="1006457" y="11463974"/>
              <a:ext cx="866046" cy="821079"/>
            </a:xfrm>
            <a:prstGeom prst="roundRect">
              <a:avLst>
                <a:gd name="adj" fmla="val 10858"/>
              </a:avLst>
            </a:prstGeom>
            <a:solidFill>
              <a:schemeClr val="bg1"/>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Battery</a:t>
              </a:r>
            </a:p>
            <a:p>
              <a:pPr algn="ctr"/>
              <a:r>
                <a:rPr kumimoji="1" lang="en-US" altLang="ja-JP" sz="700" dirty="0">
                  <a:solidFill>
                    <a:schemeClr val="tx1"/>
                  </a:solidFill>
                </a:rPr>
                <a:t>Kypom 3S 11.1V </a:t>
              </a:r>
            </a:p>
            <a:p>
              <a:pPr algn="ctr"/>
              <a:r>
                <a:rPr kumimoji="1" lang="en-US" altLang="ja-JP" sz="700" dirty="0">
                  <a:solidFill>
                    <a:schemeClr val="tx1"/>
                  </a:solidFill>
                </a:rPr>
                <a:t>1300mAh</a:t>
              </a:r>
              <a:endParaRPr kumimoji="1" lang="ja-JP" altLang="en-US" sz="1200" dirty="0">
                <a:solidFill>
                  <a:schemeClr val="tx1"/>
                </a:solidFill>
              </a:endParaRPr>
            </a:p>
          </p:txBody>
        </p:sp>
        <p:pic>
          <p:nvPicPr>
            <p:cNvPr id="1164" name="Picture 4" descr="Amazon.co.jp: Kypom K6 11.1V 1300mAh 35C70C リポ バッテリー : おもちゃ">
              <a:extLst>
                <a:ext uri="{FF2B5EF4-FFF2-40B4-BE49-F238E27FC236}">
                  <a16:creationId xmlns:a16="http://schemas.microsoft.com/office/drawing/2014/main" id="{197B2E13-E75E-6640-175F-03DCFAABA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091" y="11862231"/>
              <a:ext cx="707036" cy="398461"/>
            </a:xfrm>
            <a:prstGeom prst="rect">
              <a:avLst/>
            </a:prstGeom>
            <a:noFill/>
            <a:ln w="12700">
              <a:noFill/>
            </a:ln>
            <a:extLst>
              <a:ext uri="{909E8E84-426E-40DD-AFC4-6F175D3DCCD1}">
                <a14:hiddenFill xmlns:a14="http://schemas.microsoft.com/office/drawing/2010/main">
                  <a:solidFill>
                    <a:srgbClr val="FFFFFF"/>
                  </a:solidFill>
                </a14:hiddenFill>
              </a:ext>
            </a:extLst>
          </p:spPr>
        </p:pic>
      </p:grpSp>
      <p:sp>
        <p:nvSpPr>
          <p:cNvPr id="1165" name="テキスト ボックス 1164">
            <a:extLst>
              <a:ext uri="{FF2B5EF4-FFF2-40B4-BE49-F238E27FC236}">
                <a16:creationId xmlns:a16="http://schemas.microsoft.com/office/drawing/2014/main" id="{F36E5C7E-F754-C58F-9204-83CA5D87DB3A}"/>
              </a:ext>
            </a:extLst>
          </p:cNvPr>
          <p:cNvSpPr txBox="1"/>
          <p:nvPr/>
        </p:nvSpPr>
        <p:spPr>
          <a:xfrm>
            <a:off x="21432092" y="2453830"/>
            <a:ext cx="8752952" cy="2239074"/>
          </a:xfrm>
          <a:prstGeom prst="rect">
            <a:avLst/>
          </a:prstGeom>
          <a:noFill/>
        </p:spPr>
        <p:txBody>
          <a:bodyPr wrap="square" rtlCol="0">
            <a:spAutoFit/>
          </a:bodyPr>
          <a:lstStyle/>
          <a:p>
            <a:r>
              <a:rPr lang="en-US" altLang="ja-JP" sz="1200" dirty="0">
                <a:latin typeface="gg sans"/>
              </a:rPr>
              <a:t>【</a:t>
            </a:r>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Hardware</a:t>
            </a:r>
            <a:r>
              <a:rPr lang="en-US" altLang="ja-JP" sz="1200" dirty="0">
                <a:latin typeface="gg sans"/>
              </a:rPr>
              <a:t>】</a:t>
            </a:r>
            <a:endParaRPr lang="en-US" altLang="ja-JP" sz="1600" dirty="0">
              <a:latin typeface="gg sans"/>
            </a:endParaRPr>
          </a:p>
          <a:p>
            <a:r>
              <a:rPr lang="en-US" altLang="ja-JP" sz="1050" dirty="0">
                <a:latin typeface="gg sans"/>
              </a:rPr>
              <a:t>&gt;</a:t>
            </a:r>
            <a:r>
              <a:rPr lang="ja-JP" altLang="en-US" sz="1050" dirty="0">
                <a:latin typeface="gg sans"/>
              </a:rPr>
              <a:t> </a:t>
            </a:r>
            <a:endParaRPr lang="en-US" altLang="ja-JP" sz="1050" dirty="0">
              <a:latin typeface="gg sans"/>
            </a:endParaRPr>
          </a:p>
          <a:p>
            <a:endParaRPr lang="en-US" altLang="ja-JP" sz="1050" b="0" i="0" dirty="0">
              <a:effectLst/>
              <a:latin typeface="gg sans"/>
            </a:endParaRPr>
          </a:p>
          <a:p>
            <a:r>
              <a:rPr lang="en-US" altLang="ja-JP" sz="1200" dirty="0">
                <a:latin typeface="gg sans"/>
              </a:rPr>
              <a:t>【</a:t>
            </a:r>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Software</a:t>
            </a:r>
            <a:r>
              <a:rPr lang="en-US" altLang="ja-JP" sz="1200" dirty="0">
                <a:latin typeface="gg sans"/>
              </a:rPr>
              <a:t>】</a:t>
            </a:r>
          </a:p>
          <a:p>
            <a:pPr marL="171450" indent="-171450">
              <a:buFont typeface="Wingdings" panose="05000000000000000000" pitchFamily="2" charset="2"/>
              <a:buChar char="Ø"/>
            </a:pPr>
            <a:r>
              <a:rPr lang="ja-JP" altLang="en-US" sz="1050" b="0" i="0" dirty="0">
                <a:effectLst/>
                <a:latin typeface="gg sans"/>
              </a:rPr>
              <a:t>ボール追跡システムの改善によるボールアクセス時間の短縮</a:t>
            </a:r>
            <a:endParaRPr lang="en-US" altLang="ja-JP" sz="1050" dirty="0">
              <a:latin typeface="gg sans"/>
            </a:endParaRPr>
          </a:p>
          <a:p>
            <a:r>
              <a:rPr lang="ja-JP" altLang="en-US" sz="1050" b="0" i="0" dirty="0">
                <a:effectLst/>
                <a:latin typeface="gg sans"/>
              </a:rPr>
              <a:t>サッカーという競技において一番必要なことは、「ボールに最速でアクセスし、ゴールに入れること」です。</a:t>
            </a:r>
            <a:endParaRPr lang="en-US" altLang="ja-JP" sz="1050" b="0" i="0" dirty="0">
              <a:effectLst/>
              <a:latin typeface="gg sans"/>
            </a:endParaRPr>
          </a:p>
          <a:p>
            <a:r>
              <a:rPr lang="ja-JP" altLang="en-US" sz="1050" b="0" i="0" dirty="0">
                <a:effectLst/>
                <a:latin typeface="gg sans"/>
              </a:rPr>
              <a:t>私たちは様々な方法を試し、ボールに一番早く、そして正確にアクセスすることができる方法を模索しました。</a:t>
            </a:r>
            <a:endParaRPr lang="en-US" altLang="ja-JP" sz="1050" b="0" i="0" dirty="0">
              <a:effectLst/>
              <a:latin typeface="gg sans"/>
            </a:endParaRPr>
          </a:p>
          <a:p>
            <a:r>
              <a:rPr lang="en-US" altLang="ja-JP" sz="1050" dirty="0">
                <a:latin typeface="gg sans"/>
              </a:rPr>
              <a:t>A. </a:t>
            </a:r>
            <a:r>
              <a:rPr lang="ja-JP" altLang="en-US" sz="1050" dirty="0">
                <a:latin typeface="gg sans"/>
              </a:rPr>
              <a:t>ボールの角度に応じて移動方向を変化させる</a:t>
            </a:r>
            <a:r>
              <a:rPr lang="en-US" altLang="ja-JP" sz="1050" dirty="0">
                <a:latin typeface="gg sans"/>
              </a:rPr>
              <a:t>(</a:t>
            </a:r>
            <a:r>
              <a:rPr lang="en-US" altLang="ja-JP" sz="1050" dirty="0" err="1">
                <a:latin typeface="gg sans"/>
              </a:rPr>
              <a:t>Fig.NNNNNN</a:t>
            </a:r>
            <a:r>
              <a:rPr lang="en-US" altLang="ja-JP" sz="1050" dirty="0">
                <a:latin typeface="gg sans"/>
              </a:rPr>
              <a:t>)</a:t>
            </a:r>
          </a:p>
          <a:p>
            <a:r>
              <a:rPr lang="ja-JP" altLang="en-US" sz="1050" dirty="0">
                <a:latin typeface="gg sans"/>
              </a:rPr>
              <a:t>　この方法では、計算が簡単であるメリットはありますが、ボールが遠い時の判定が行われず、</a:t>
            </a:r>
            <a:endParaRPr lang="en-US" altLang="ja-JP" sz="1050" dirty="0">
              <a:latin typeface="gg sans"/>
            </a:endParaRPr>
          </a:p>
          <a:p>
            <a:r>
              <a:rPr lang="ja-JP" altLang="en-US" sz="1050" dirty="0">
                <a:latin typeface="gg sans"/>
              </a:rPr>
              <a:t>ボールアクセス時間にロスが発生するため、却下されました。</a:t>
            </a:r>
            <a:endParaRPr lang="en-US" altLang="ja-JP" sz="1050" dirty="0">
              <a:latin typeface="gg sans"/>
            </a:endParaRPr>
          </a:p>
          <a:p>
            <a:r>
              <a:rPr lang="en-US" altLang="ja-JP" sz="1050" b="0" i="0" dirty="0">
                <a:effectLst/>
                <a:latin typeface="gg sans"/>
              </a:rPr>
              <a:t>B.</a:t>
            </a:r>
            <a:r>
              <a:rPr lang="ja-JP" altLang="en-US" sz="1050" b="0" i="0" dirty="0">
                <a:effectLst/>
                <a:latin typeface="gg sans"/>
              </a:rPr>
              <a:t> </a:t>
            </a:r>
            <a:r>
              <a:rPr lang="ja-JP" altLang="en-US" sz="1050" dirty="0">
                <a:latin typeface="gg sans"/>
              </a:rPr>
              <a:t>ボールの角度と距離を用いて移動方向を変化させる</a:t>
            </a:r>
            <a:r>
              <a:rPr lang="en-US" altLang="ja-JP" sz="1050" dirty="0">
                <a:latin typeface="gg sans"/>
              </a:rPr>
              <a:t>(</a:t>
            </a:r>
            <a:r>
              <a:rPr lang="en-US" altLang="ja-JP" sz="1050" dirty="0" err="1">
                <a:latin typeface="gg sans"/>
              </a:rPr>
              <a:t>Fig.NNNNNN</a:t>
            </a:r>
            <a:r>
              <a:rPr lang="en-US" altLang="ja-JP" sz="1050" dirty="0">
                <a:latin typeface="gg sans"/>
              </a:rPr>
              <a:t>)</a:t>
            </a:r>
          </a:p>
          <a:p>
            <a:r>
              <a:rPr lang="ja-JP" altLang="en-US" sz="1050" b="0" i="0" dirty="0">
                <a:effectLst/>
                <a:latin typeface="gg sans"/>
              </a:rPr>
              <a:t>　この方法は、ボールの角度に対して、距離に応じた一定角度を加えることで追跡する方法です。</a:t>
            </a:r>
            <a:endParaRPr lang="en-US" altLang="ja-JP" sz="1050" b="0" i="0" dirty="0">
              <a:effectLst/>
              <a:latin typeface="gg sans"/>
            </a:endParaRPr>
          </a:p>
          <a:p>
            <a:endParaRPr lang="en-US" altLang="ja-JP" sz="1050" b="0" i="0" dirty="0">
              <a:effectLst/>
              <a:latin typeface="gg sans"/>
            </a:endParaRPr>
          </a:p>
        </p:txBody>
      </p:sp>
      <p:pic>
        <p:nvPicPr>
          <p:cNvPr id="1168" name="Picture 8" descr="BNO055使用 9軸センサーフュージョンモジュールキット">
            <a:extLst>
              <a:ext uri="{FF2B5EF4-FFF2-40B4-BE49-F238E27FC236}">
                <a16:creationId xmlns:a16="http://schemas.microsoft.com/office/drawing/2014/main" id="{1D6DC100-F314-D0DF-5715-5E019E6E52B4}"/>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0573" t="17727" r="19273" b="13833"/>
          <a:stretch/>
        </p:blipFill>
        <p:spPr bwMode="auto">
          <a:xfrm>
            <a:off x="4290036" y="20390448"/>
            <a:ext cx="307654" cy="262524"/>
          </a:xfrm>
          <a:prstGeom prst="rect">
            <a:avLst/>
          </a:prstGeom>
          <a:noFill/>
          <a:extLst>
            <a:ext uri="{909E8E84-426E-40DD-AFC4-6F175D3DCCD1}">
              <a14:hiddenFill xmlns:a14="http://schemas.microsoft.com/office/drawing/2010/main">
                <a:solidFill>
                  <a:srgbClr val="FFFFFF"/>
                </a:solidFill>
              </a14:hiddenFill>
            </a:ext>
          </a:extLst>
        </p:spPr>
      </p:pic>
      <p:pic>
        <p:nvPicPr>
          <p:cNvPr id="1169" name="Picture 10">
            <a:extLst>
              <a:ext uri="{FF2B5EF4-FFF2-40B4-BE49-F238E27FC236}">
                <a16:creationId xmlns:a16="http://schemas.microsoft.com/office/drawing/2014/main" id="{ADBE134E-97E5-60DD-6186-0953FC6F5668}"/>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0983" t="10887" r="29287" b="4207"/>
          <a:stretch/>
        </p:blipFill>
        <p:spPr bwMode="auto">
          <a:xfrm>
            <a:off x="12160389" y="8083474"/>
            <a:ext cx="4394108" cy="5612881"/>
          </a:xfrm>
          <a:prstGeom prst="rect">
            <a:avLst/>
          </a:prstGeom>
          <a:noFill/>
          <a:extLst>
            <a:ext uri="{909E8E84-426E-40DD-AFC4-6F175D3DCCD1}">
              <a14:hiddenFill xmlns:a14="http://schemas.microsoft.com/office/drawing/2010/main">
                <a:solidFill>
                  <a:srgbClr val="FFFFFF"/>
                </a:solidFill>
              </a14:hiddenFill>
            </a:ext>
          </a:extLst>
        </p:spPr>
      </p:pic>
      <p:pic>
        <p:nvPicPr>
          <p:cNvPr id="1175" name="Picture 16">
            <a:extLst>
              <a:ext uri="{FF2B5EF4-FFF2-40B4-BE49-F238E27FC236}">
                <a16:creationId xmlns:a16="http://schemas.microsoft.com/office/drawing/2014/main" id="{E41C1CB6-C7CB-DFE9-3EA2-22323E020F9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3919" t="19905" r="11487" b="16301"/>
          <a:stretch/>
        </p:blipFill>
        <p:spPr bwMode="auto">
          <a:xfrm>
            <a:off x="156963" y="12735690"/>
            <a:ext cx="2115652" cy="1809349"/>
          </a:xfrm>
          <a:prstGeom prst="rect">
            <a:avLst/>
          </a:prstGeom>
          <a:noFill/>
          <a:extLst>
            <a:ext uri="{909E8E84-426E-40DD-AFC4-6F175D3DCCD1}">
              <a14:hiddenFill xmlns:a14="http://schemas.microsoft.com/office/drawing/2010/main">
                <a:solidFill>
                  <a:srgbClr val="FFFFFF"/>
                </a:solidFill>
              </a14:hiddenFill>
            </a:ext>
          </a:extLst>
        </p:spPr>
      </p:pic>
      <p:pic>
        <p:nvPicPr>
          <p:cNvPr id="1177" name="Picture 20">
            <a:extLst>
              <a:ext uri="{FF2B5EF4-FFF2-40B4-BE49-F238E27FC236}">
                <a16:creationId xmlns:a16="http://schemas.microsoft.com/office/drawing/2014/main" id="{E9AADDB1-80D8-32C7-3EB4-EC04F37BF444}"/>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8195" t="30188" r="39160" b="26986"/>
          <a:stretch/>
        </p:blipFill>
        <p:spPr bwMode="auto">
          <a:xfrm>
            <a:off x="5726019" y="20014242"/>
            <a:ext cx="579744" cy="655328"/>
          </a:xfrm>
          <a:prstGeom prst="rect">
            <a:avLst/>
          </a:prstGeom>
          <a:noFill/>
          <a:extLst>
            <a:ext uri="{909E8E84-426E-40DD-AFC4-6F175D3DCCD1}">
              <a14:hiddenFill xmlns:a14="http://schemas.microsoft.com/office/drawing/2010/main">
                <a:solidFill>
                  <a:srgbClr val="FFFFFF"/>
                </a:solidFill>
              </a14:hiddenFill>
            </a:ext>
          </a:extLst>
        </p:spPr>
      </p:pic>
      <p:pic>
        <p:nvPicPr>
          <p:cNvPr id="1179" name="Picture 22">
            <a:extLst>
              <a:ext uri="{FF2B5EF4-FFF2-40B4-BE49-F238E27FC236}">
                <a16:creationId xmlns:a16="http://schemas.microsoft.com/office/drawing/2014/main" id="{ADE1A9DF-073A-2033-8A7A-569BE963F17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1825" y="17177813"/>
            <a:ext cx="2954425" cy="2954425"/>
          </a:xfrm>
          <a:prstGeom prst="rect">
            <a:avLst/>
          </a:prstGeom>
          <a:noFill/>
          <a:extLst>
            <a:ext uri="{909E8E84-426E-40DD-AFC4-6F175D3DCCD1}">
              <a14:hiddenFill xmlns:a14="http://schemas.microsoft.com/office/drawing/2010/main">
                <a:solidFill>
                  <a:srgbClr val="FFFFFF"/>
                </a:solidFill>
              </a14:hiddenFill>
            </a:ext>
          </a:extLst>
        </p:spPr>
      </p:pic>
      <p:pic>
        <p:nvPicPr>
          <p:cNvPr id="1180" name="Picture 24">
            <a:extLst>
              <a:ext uri="{FF2B5EF4-FFF2-40B4-BE49-F238E27FC236}">
                <a16:creationId xmlns:a16="http://schemas.microsoft.com/office/drawing/2014/main" id="{8FA7A93F-5160-9097-BF73-074B1EE9648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31266" y="14572616"/>
            <a:ext cx="1567046" cy="2176542"/>
          </a:xfrm>
          <a:prstGeom prst="rect">
            <a:avLst/>
          </a:prstGeom>
          <a:noFill/>
          <a:extLst>
            <a:ext uri="{909E8E84-426E-40DD-AFC4-6F175D3DCCD1}">
              <a14:hiddenFill xmlns:a14="http://schemas.microsoft.com/office/drawing/2010/main">
                <a:solidFill>
                  <a:srgbClr val="FFFFFF"/>
                </a:solidFill>
              </a14:hiddenFill>
            </a:ext>
          </a:extLst>
        </p:spPr>
      </p:pic>
      <p:grpSp>
        <p:nvGrpSpPr>
          <p:cNvPr id="1189" name="グループ化 1188">
            <a:extLst>
              <a:ext uri="{FF2B5EF4-FFF2-40B4-BE49-F238E27FC236}">
                <a16:creationId xmlns:a16="http://schemas.microsoft.com/office/drawing/2014/main" id="{653FD091-A848-1FD9-00E1-84F1B18A9495}"/>
              </a:ext>
            </a:extLst>
          </p:cNvPr>
          <p:cNvGrpSpPr/>
          <p:nvPr/>
        </p:nvGrpSpPr>
        <p:grpSpPr>
          <a:xfrm>
            <a:off x="3199129" y="12767740"/>
            <a:ext cx="542924" cy="340057"/>
            <a:chOff x="2103133" y="17037089"/>
            <a:chExt cx="542924" cy="340057"/>
          </a:xfrm>
        </p:grpSpPr>
        <p:sp>
          <p:nvSpPr>
            <p:cNvPr id="1190" name="矢印: 下 1189">
              <a:extLst>
                <a:ext uri="{FF2B5EF4-FFF2-40B4-BE49-F238E27FC236}">
                  <a16:creationId xmlns:a16="http://schemas.microsoft.com/office/drawing/2014/main" id="{DE505689-4144-A219-D897-98392ABA2B6D}"/>
                </a:ext>
              </a:extLst>
            </p:cNvPr>
            <p:cNvSpPr/>
            <p:nvPr/>
          </p:nvSpPr>
          <p:spPr>
            <a:xfrm rot="16200000">
              <a:off x="2274438" y="17150054"/>
              <a:ext cx="133350" cy="32083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1" name="テキスト ボックス 1190">
              <a:extLst>
                <a:ext uri="{FF2B5EF4-FFF2-40B4-BE49-F238E27FC236}">
                  <a16:creationId xmlns:a16="http://schemas.microsoft.com/office/drawing/2014/main" id="{04D84E00-35D2-E6B1-2285-AEB870F7CE74}"/>
                </a:ext>
              </a:extLst>
            </p:cNvPr>
            <p:cNvSpPr txBox="1"/>
            <p:nvPr/>
          </p:nvSpPr>
          <p:spPr>
            <a:xfrm>
              <a:off x="2103133" y="17037089"/>
              <a:ext cx="542924" cy="230832"/>
            </a:xfrm>
            <a:prstGeom prst="rect">
              <a:avLst/>
            </a:prstGeom>
            <a:noFill/>
          </p:spPr>
          <p:txBody>
            <a:bodyPr wrap="square" rtlCol="0">
              <a:spAutoFit/>
            </a:bodyPr>
            <a:lstStyle/>
            <a:p>
              <a:r>
                <a:rPr kumimoji="1" lang="en-US" altLang="ja-JP" sz="900" b="1" dirty="0"/>
                <a:t>11.1V</a:t>
              </a:r>
              <a:endParaRPr kumimoji="1" lang="ja-JP" altLang="en-US" sz="900" b="1" dirty="0"/>
            </a:p>
          </p:txBody>
        </p:sp>
      </p:grpSp>
      <p:grpSp>
        <p:nvGrpSpPr>
          <p:cNvPr id="1192" name="グループ化 1191">
            <a:extLst>
              <a:ext uri="{FF2B5EF4-FFF2-40B4-BE49-F238E27FC236}">
                <a16:creationId xmlns:a16="http://schemas.microsoft.com/office/drawing/2014/main" id="{FD8D3018-0D64-068D-0171-232D5F49E9A7}"/>
              </a:ext>
            </a:extLst>
          </p:cNvPr>
          <p:cNvGrpSpPr/>
          <p:nvPr/>
        </p:nvGrpSpPr>
        <p:grpSpPr>
          <a:xfrm>
            <a:off x="3614560" y="12689218"/>
            <a:ext cx="1343739" cy="832487"/>
            <a:chOff x="2844741" y="17232743"/>
            <a:chExt cx="1343739" cy="1005350"/>
          </a:xfrm>
        </p:grpSpPr>
        <p:sp>
          <p:nvSpPr>
            <p:cNvPr id="1193" name="四角形: 角を丸くする 1192">
              <a:extLst>
                <a:ext uri="{FF2B5EF4-FFF2-40B4-BE49-F238E27FC236}">
                  <a16:creationId xmlns:a16="http://schemas.microsoft.com/office/drawing/2014/main" id="{C191381C-BD53-C51A-CF84-D4F4B384FFC4}"/>
                </a:ext>
              </a:extLst>
            </p:cNvPr>
            <p:cNvSpPr/>
            <p:nvPr/>
          </p:nvSpPr>
          <p:spPr>
            <a:xfrm>
              <a:off x="2844741" y="17232743"/>
              <a:ext cx="1343739"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chemeClr val="tx1"/>
                  </a:solidFill>
                </a:rPr>
                <a:t>Voltage Conversion Circuit</a:t>
              </a:r>
            </a:p>
            <a:p>
              <a:endParaRPr kumimoji="1" lang="en-US" altLang="ja-JP" sz="500" dirty="0">
                <a:solidFill>
                  <a:schemeClr val="tx1"/>
                </a:solidFill>
              </a:endParaRPr>
            </a:p>
            <a:p>
              <a:r>
                <a:rPr kumimoji="1" lang="en-US" altLang="ja-JP" sz="600" dirty="0">
                  <a:solidFill>
                    <a:schemeClr val="tx1"/>
                  </a:solidFill>
                </a:rPr>
                <a:t>Using IC : </a:t>
              </a:r>
            </a:p>
            <a:p>
              <a:r>
                <a:rPr kumimoji="1" lang="en-US" altLang="ja-JP" sz="600" dirty="0">
                  <a:solidFill>
                    <a:schemeClr val="tx1"/>
                  </a:solidFill>
                </a:rPr>
                <a:t>OKL-T/6-W12N-C</a:t>
              </a:r>
            </a:p>
            <a:p>
              <a:endParaRPr kumimoji="1" lang="en-US" altLang="ja-JP" sz="300" dirty="0">
                <a:solidFill>
                  <a:schemeClr val="tx1"/>
                </a:solidFill>
              </a:endParaRPr>
            </a:p>
            <a:p>
              <a:r>
                <a:rPr kumimoji="1" lang="en-US" altLang="ja-JP" sz="700" b="1" dirty="0">
                  <a:solidFill>
                    <a:schemeClr val="tx1"/>
                  </a:solidFill>
                </a:rPr>
                <a:t>11.1V to 5.0V</a:t>
              </a:r>
            </a:p>
            <a:p>
              <a:pPr algn="r"/>
              <a:endParaRPr kumimoji="1" lang="en-US" altLang="ja-JP" sz="400" dirty="0">
                <a:solidFill>
                  <a:schemeClr val="tx1"/>
                </a:solidFill>
              </a:endParaRPr>
            </a:p>
          </p:txBody>
        </p:sp>
        <p:pic>
          <p:nvPicPr>
            <p:cNvPr id="1194" name="Picture 10" descr="ムラタ表面実装DC-DCコンバーター OKL-T/6-W12N-C">
              <a:extLst>
                <a:ext uri="{FF2B5EF4-FFF2-40B4-BE49-F238E27FC236}">
                  <a16:creationId xmlns:a16="http://schemas.microsoft.com/office/drawing/2014/main" id="{9AA89AAA-4262-2272-A9AF-9FFF3F9416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43" t="12535" r="22474" b="12743"/>
            <a:stretch/>
          </p:blipFill>
          <p:spPr bwMode="auto">
            <a:xfrm>
              <a:off x="3656407" y="17638411"/>
              <a:ext cx="376449" cy="442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5" name="グループ化 1194">
            <a:extLst>
              <a:ext uri="{FF2B5EF4-FFF2-40B4-BE49-F238E27FC236}">
                <a16:creationId xmlns:a16="http://schemas.microsoft.com/office/drawing/2014/main" id="{3880872E-1DAF-36DA-1CE3-D3E777A8B8A4}"/>
              </a:ext>
            </a:extLst>
          </p:cNvPr>
          <p:cNvGrpSpPr/>
          <p:nvPr/>
        </p:nvGrpSpPr>
        <p:grpSpPr>
          <a:xfrm>
            <a:off x="3868208" y="13486704"/>
            <a:ext cx="542924" cy="195354"/>
            <a:chOff x="2548934" y="17754764"/>
            <a:chExt cx="542924" cy="274795"/>
          </a:xfrm>
        </p:grpSpPr>
        <p:sp>
          <p:nvSpPr>
            <p:cNvPr id="1196" name="矢印: 下 1195">
              <a:extLst>
                <a:ext uri="{FF2B5EF4-FFF2-40B4-BE49-F238E27FC236}">
                  <a16:creationId xmlns:a16="http://schemas.microsoft.com/office/drawing/2014/main" id="{023AF744-8837-F130-300B-C857F5CFD636}"/>
                </a:ext>
              </a:extLst>
            </p:cNvPr>
            <p:cNvSpPr/>
            <p:nvPr/>
          </p:nvSpPr>
          <p:spPr>
            <a:xfrm>
              <a:off x="2935352" y="17831792"/>
              <a:ext cx="133350" cy="19776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7" name="テキスト ボックス 1196">
              <a:extLst>
                <a:ext uri="{FF2B5EF4-FFF2-40B4-BE49-F238E27FC236}">
                  <a16:creationId xmlns:a16="http://schemas.microsoft.com/office/drawing/2014/main" id="{46FB2DD9-4228-2AC0-341F-2CA09ECC7533}"/>
                </a:ext>
              </a:extLst>
            </p:cNvPr>
            <p:cNvSpPr txBox="1"/>
            <p:nvPr/>
          </p:nvSpPr>
          <p:spPr>
            <a:xfrm>
              <a:off x="2548934" y="17754764"/>
              <a:ext cx="542924" cy="253915"/>
            </a:xfrm>
            <a:prstGeom prst="rect">
              <a:avLst/>
            </a:prstGeom>
            <a:noFill/>
          </p:spPr>
          <p:txBody>
            <a:bodyPr wrap="square" rtlCol="0">
              <a:spAutoFit/>
            </a:bodyPr>
            <a:lstStyle/>
            <a:p>
              <a:r>
                <a:rPr kumimoji="1" lang="en-US" altLang="ja-JP" sz="1050" b="1" dirty="0"/>
                <a:t>5.0V</a:t>
              </a:r>
              <a:endParaRPr kumimoji="1" lang="ja-JP" altLang="en-US" sz="1050" b="1" dirty="0"/>
            </a:p>
          </p:txBody>
        </p:sp>
      </p:grpSp>
      <p:grpSp>
        <p:nvGrpSpPr>
          <p:cNvPr id="1198" name="グループ化 1197">
            <a:extLst>
              <a:ext uri="{FF2B5EF4-FFF2-40B4-BE49-F238E27FC236}">
                <a16:creationId xmlns:a16="http://schemas.microsoft.com/office/drawing/2014/main" id="{8C056F84-73DC-2B51-D2EA-3B70817C5BC9}"/>
              </a:ext>
            </a:extLst>
          </p:cNvPr>
          <p:cNvGrpSpPr/>
          <p:nvPr/>
        </p:nvGrpSpPr>
        <p:grpSpPr>
          <a:xfrm>
            <a:off x="3597925" y="13699537"/>
            <a:ext cx="1206017" cy="928105"/>
            <a:chOff x="2453964" y="18110429"/>
            <a:chExt cx="1206017" cy="928105"/>
          </a:xfrm>
        </p:grpSpPr>
        <p:sp>
          <p:nvSpPr>
            <p:cNvPr id="1199" name="四角形: 角を丸くする 1198">
              <a:extLst>
                <a:ext uri="{FF2B5EF4-FFF2-40B4-BE49-F238E27FC236}">
                  <a16:creationId xmlns:a16="http://schemas.microsoft.com/office/drawing/2014/main" id="{7F1A396E-2930-6F27-8F1C-02CA8344BD8D}"/>
                </a:ext>
              </a:extLst>
            </p:cNvPr>
            <p:cNvSpPr/>
            <p:nvPr/>
          </p:nvSpPr>
          <p:spPr>
            <a:xfrm>
              <a:off x="2453964" y="18110429"/>
              <a:ext cx="1206017" cy="92810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Main Controller</a:t>
              </a:r>
            </a:p>
            <a:p>
              <a:endParaRPr kumimoji="1" lang="en-US" altLang="ja-JP" sz="1050" b="1" dirty="0">
                <a:solidFill>
                  <a:schemeClr val="tx1"/>
                </a:solidFill>
              </a:endParaRPr>
            </a:p>
            <a:p>
              <a:endParaRPr kumimoji="1" lang="en-US" altLang="ja-JP" sz="1050" b="1" dirty="0">
                <a:solidFill>
                  <a:schemeClr val="tx1"/>
                </a:solidFill>
              </a:endParaRPr>
            </a:p>
            <a:p>
              <a:endParaRPr kumimoji="1" lang="en-US" altLang="ja-JP" sz="400" b="1" dirty="0">
                <a:solidFill>
                  <a:schemeClr val="tx1"/>
                </a:solidFill>
              </a:endParaRPr>
            </a:p>
            <a:p>
              <a:pPr algn="ctr"/>
              <a:br>
                <a:rPr kumimoji="1" lang="en-US" altLang="ja-JP" sz="1050" b="1" dirty="0">
                  <a:solidFill>
                    <a:schemeClr val="tx1"/>
                  </a:solidFill>
                </a:rPr>
              </a:br>
              <a:r>
                <a:rPr kumimoji="1" lang="en-US" altLang="ja-JP" sz="700" dirty="0">
                  <a:solidFill>
                    <a:schemeClr val="tx1"/>
                  </a:solidFill>
                </a:rPr>
                <a:t>Teensy 4.0</a:t>
              </a:r>
            </a:p>
            <a:p>
              <a:pPr algn="r"/>
              <a:endParaRPr kumimoji="1" lang="en-US" altLang="ja-JP" sz="600" dirty="0">
                <a:solidFill>
                  <a:schemeClr val="tx1"/>
                </a:solidFill>
              </a:endParaRPr>
            </a:p>
          </p:txBody>
        </p:sp>
        <p:pic>
          <p:nvPicPr>
            <p:cNvPr id="1200" name="Picture 12" descr="Teensy® 4.0">
              <a:extLst>
                <a:ext uri="{FF2B5EF4-FFF2-40B4-BE49-F238E27FC236}">
                  <a16:creationId xmlns:a16="http://schemas.microsoft.com/office/drawing/2014/main" id="{01313348-ECF7-DFD9-BA60-73ECB6BCC50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89309" y="18414972"/>
              <a:ext cx="906028" cy="440239"/>
            </a:xfrm>
            <a:prstGeom prst="rect">
              <a:avLst/>
            </a:prstGeom>
            <a:noFill/>
            <a:extLst>
              <a:ext uri="{909E8E84-426E-40DD-AFC4-6F175D3DCCD1}">
                <a14:hiddenFill xmlns:a14="http://schemas.microsoft.com/office/drawing/2010/main">
                  <a:solidFill>
                    <a:srgbClr val="FFFFFF"/>
                  </a:solidFill>
                </a14:hiddenFill>
              </a:ext>
            </a:extLst>
          </p:spPr>
        </p:pic>
      </p:grpSp>
      <p:sp>
        <p:nvSpPr>
          <p:cNvPr id="1201" name="四角形: 角を丸くする 1200">
            <a:extLst>
              <a:ext uri="{FF2B5EF4-FFF2-40B4-BE49-F238E27FC236}">
                <a16:creationId xmlns:a16="http://schemas.microsoft.com/office/drawing/2014/main" id="{F585A40E-D0F0-7511-21DB-DDF4DB45B457}"/>
              </a:ext>
            </a:extLst>
          </p:cNvPr>
          <p:cNvSpPr/>
          <p:nvPr/>
        </p:nvSpPr>
        <p:spPr>
          <a:xfrm>
            <a:off x="5026393" y="12444281"/>
            <a:ext cx="2526981" cy="109538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Drive Circuit Board</a:t>
            </a:r>
          </a:p>
          <a:p>
            <a:endParaRPr kumimoji="1" lang="en-US" altLang="ja-JP" sz="600" dirty="0">
              <a:solidFill>
                <a:schemeClr val="tx1"/>
              </a:solidFill>
            </a:endParaRPr>
          </a:p>
          <a:p>
            <a:pPr algn="r"/>
            <a:endParaRPr kumimoji="1" lang="en-US" altLang="ja-JP" sz="500" dirty="0">
              <a:solidFill>
                <a:schemeClr val="tx1"/>
              </a:solidFill>
            </a:endParaRPr>
          </a:p>
        </p:txBody>
      </p:sp>
      <p:grpSp>
        <p:nvGrpSpPr>
          <p:cNvPr id="1202" name="グループ化 1201">
            <a:extLst>
              <a:ext uri="{FF2B5EF4-FFF2-40B4-BE49-F238E27FC236}">
                <a16:creationId xmlns:a16="http://schemas.microsoft.com/office/drawing/2014/main" id="{773C3E4B-1CA8-17E8-E8E8-138B90B430EF}"/>
              </a:ext>
            </a:extLst>
          </p:cNvPr>
          <p:cNvGrpSpPr/>
          <p:nvPr/>
        </p:nvGrpSpPr>
        <p:grpSpPr>
          <a:xfrm>
            <a:off x="3276693" y="12464897"/>
            <a:ext cx="1732666" cy="230832"/>
            <a:chOff x="1325060" y="17198853"/>
            <a:chExt cx="2028660" cy="230832"/>
          </a:xfrm>
        </p:grpSpPr>
        <p:sp>
          <p:nvSpPr>
            <p:cNvPr id="1203" name="矢印: 下 1202">
              <a:extLst>
                <a:ext uri="{FF2B5EF4-FFF2-40B4-BE49-F238E27FC236}">
                  <a16:creationId xmlns:a16="http://schemas.microsoft.com/office/drawing/2014/main" id="{B89D5196-F7FC-B2A7-87BC-C8B8ECE4288E}"/>
                </a:ext>
              </a:extLst>
            </p:cNvPr>
            <p:cNvSpPr/>
            <p:nvPr/>
          </p:nvSpPr>
          <p:spPr>
            <a:xfrm rot="16200000">
              <a:off x="2272715" y="16296141"/>
              <a:ext cx="133350" cy="202866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4" name="テキスト ボックス 1203">
              <a:extLst>
                <a:ext uri="{FF2B5EF4-FFF2-40B4-BE49-F238E27FC236}">
                  <a16:creationId xmlns:a16="http://schemas.microsoft.com/office/drawing/2014/main" id="{C0480B62-192F-3A29-0A37-C60DC8559683}"/>
                </a:ext>
              </a:extLst>
            </p:cNvPr>
            <p:cNvSpPr txBox="1"/>
            <p:nvPr/>
          </p:nvSpPr>
          <p:spPr>
            <a:xfrm>
              <a:off x="2103133" y="17198853"/>
              <a:ext cx="614132" cy="230832"/>
            </a:xfrm>
            <a:prstGeom prst="rect">
              <a:avLst/>
            </a:prstGeom>
            <a:noFill/>
          </p:spPr>
          <p:txBody>
            <a:bodyPr wrap="square" rtlCol="0">
              <a:spAutoFit/>
            </a:bodyPr>
            <a:lstStyle/>
            <a:p>
              <a:r>
                <a:rPr kumimoji="1" lang="en-US" altLang="ja-JP" sz="900" b="1" dirty="0">
                  <a:solidFill>
                    <a:schemeClr val="bg1"/>
                  </a:solidFill>
                </a:rPr>
                <a:t>11.1V</a:t>
              </a:r>
              <a:endParaRPr kumimoji="1" lang="ja-JP" altLang="en-US" sz="900" b="1" dirty="0">
                <a:solidFill>
                  <a:schemeClr val="bg1"/>
                </a:solidFill>
              </a:endParaRPr>
            </a:p>
          </p:txBody>
        </p:sp>
      </p:grpSp>
      <p:grpSp>
        <p:nvGrpSpPr>
          <p:cNvPr id="1217" name="グループ化 1216">
            <a:extLst>
              <a:ext uri="{FF2B5EF4-FFF2-40B4-BE49-F238E27FC236}">
                <a16:creationId xmlns:a16="http://schemas.microsoft.com/office/drawing/2014/main" id="{F2F264C7-9971-7E9A-FE8C-BD174412B071}"/>
              </a:ext>
            </a:extLst>
          </p:cNvPr>
          <p:cNvGrpSpPr/>
          <p:nvPr/>
        </p:nvGrpSpPr>
        <p:grpSpPr>
          <a:xfrm>
            <a:off x="6191506" y="12727868"/>
            <a:ext cx="784464" cy="740598"/>
            <a:chOff x="5108709" y="12727868"/>
            <a:chExt cx="784464" cy="740598"/>
          </a:xfrm>
        </p:grpSpPr>
        <p:sp>
          <p:nvSpPr>
            <p:cNvPr id="1209" name="四角形: 角を丸くする 1208">
              <a:extLst>
                <a:ext uri="{FF2B5EF4-FFF2-40B4-BE49-F238E27FC236}">
                  <a16:creationId xmlns:a16="http://schemas.microsoft.com/office/drawing/2014/main" id="{30E282D6-D0EA-654C-4EA1-A68F15B4CC7F}"/>
                </a:ext>
              </a:extLst>
            </p:cNvPr>
            <p:cNvSpPr/>
            <p:nvPr/>
          </p:nvSpPr>
          <p:spPr>
            <a:xfrm>
              <a:off x="5108709" y="12727868"/>
              <a:ext cx="784464" cy="7405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600" b="1" dirty="0">
                  <a:solidFill>
                    <a:schemeClr val="tx1"/>
                  </a:solidFill>
                </a:rPr>
                <a:t>Sub Controller</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700" dirty="0">
                <a:solidFill>
                  <a:schemeClr val="tx1"/>
                </a:solidFill>
              </a:endParaRPr>
            </a:p>
            <a:p>
              <a:pPr algn="ctr"/>
              <a:br>
                <a:rPr kumimoji="1" lang="en-US" altLang="ja-JP" sz="700" b="1" dirty="0">
                  <a:solidFill>
                    <a:schemeClr val="tx1"/>
                  </a:solidFill>
                </a:rPr>
              </a:br>
              <a:r>
                <a:rPr kumimoji="1" lang="en-US" altLang="ja-JP" sz="500" dirty="0">
                  <a:solidFill>
                    <a:schemeClr val="tx1"/>
                  </a:solidFill>
                </a:rPr>
                <a:t>RP2040 ZERO</a:t>
              </a:r>
              <a:endParaRPr kumimoji="1" lang="en-US" altLang="ja-JP" sz="300" dirty="0">
                <a:solidFill>
                  <a:schemeClr val="tx1"/>
                </a:solidFill>
              </a:endParaRPr>
            </a:p>
            <a:p>
              <a:pPr algn="r"/>
              <a:endParaRPr kumimoji="1" lang="en-US" altLang="ja-JP" sz="300" dirty="0">
                <a:solidFill>
                  <a:schemeClr val="tx1"/>
                </a:solidFill>
              </a:endParaRPr>
            </a:p>
            <a:p>
              <a:pPr algn="r"/>
              <a:endParaRPr kumimoji="1" lang="en-US" altLang="ja-JP" sz="200" dirty="0">
                <a:solidFill>
                  <a:schemeClr val="tx1"/>
                </a:solidFill>
              </a:endParaRPr>
            </a:p>
          </p:txBody>
        </p:sp>
        <p:pic>
          <p:nvPicPr>
            <p:cNvPr id="1216" name="Picture 30" descr="Waveshare RP2040-Zero">
              <a:extLst>
                <a:ext uri="{FF2B5EF4-FFF2-40B4-BE49-F238E27FC236}">
                  <a16:creationId xmlns:a16="http://schemas.microsoft.com/office/drawing/2014/main" id="{34EAB3B8-1D2E-4134-F0EB-A1A3BE980A55}"/>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8098" t="26285" r="19990" b="23543"/>
            <a:stretch/>
          </p:blipFill>
          <p:spPr bwMode="auto">
            <a:xfrm>
              <a:off x="5223217" y="12901053"/>
              <a:ext cx="530908" cy="430237"/>
            </a:xfrm>
            <a:prstGeom prst="rect">
              <a:avLst/>
            </a:prstGeom>
            <a:noFill/>
            <a:extLst>
              <a:ext uri="{909E8E84-426E-40DD-AFC4-6F175D3DCCD1}">
                <a14:hiddenFill xmlns:a14="http://schemas.microsoft.com/office/drawing/2010/main">
                  <a:solidFill>
                    <a:srgbClr val="FFFFFF"/>
                  </a:solidFill>
                </a14:hiddenFill>
              </a:ext>
            </a:extLst>
          </p:spPr>
        </p:pic>
      </p:grpSp>
      <p:sp>
        <p:nvSpPr>
          <p:cNvPr id="1218" name="四角形: 角を丸くする 1217">
            <a:extLst>
              <a:ext uri="{FF2B5EF4-FFF2-40B4-BE49-F238E27FC236}">
                <a16:creationId xmlns:a16="http://schemas.microsoft.com/office/drawing/2014/main" id="{0F41BCE4-9279-7A0C-C4E0-899CF77F1A12}"/>
              </a:ext>
            </a:extLst>
          </p:cNvPr>
          <p:cNvSpPr/>
          <p:nvPr/>
        </p:nvSpPr>
        <p:spPr>
          <a:xfrm>
            <a:off x="5075679" y="12727869"/>
            <a:ext cx="925071" cy="7405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800" b="1" dirty="0">
                <a:solidFill>
                  <a:schemeClr val="tx1"/>
                </a:solidFill>
              </a:rPr>
              <a:t>Kicker System</a:t>
            </a:r>
          </a:p>
          <a:p>
            <a:endParaRPr kumimoji="1" lang="en-US" altLang="ja-JP" sz="500" dirty="0">
              <a:solidFill>
                <a:schemeClr val="tx1"/>
              </a:solidFill>
            </a:endParaRPr>
          </a:p>
          <a:p>
            <a:r>
              <a:rPr kumimoji="1" lang="en-US" altLang="ja-JP" sz="500" dirty="0">
                <a:solidFill>
                  <a:schemeClr val="tx1"/>
                </a:solidFill>
              </a:rPr>
              <a:t>(Please look at</a:t>
            </a:r>
          </a:p>
          <a:p>
            <a:r>
              <a:rPr kumimoji="1" lang="en-US" altLang="ja-JP" sz="500" dirty="0">
                <a:solidFill>
                  <a:schemeClr val="tx1"/>
                </a:solidFill>
              </a:rPr>
              <a:t> “Kicker System And</a:t>
            </a:r>
          </a:p>
          <a:p>
            <a:r>
              <a:rPr kumimoji="1" lang="en-US" altLang="ja-JP" sz="500" dirty="0">
                <a:solidFill>
                  <a:schemeClr val="tx1"/>
                </a:solidFill>
              </a:rPr>
              <a:t>   Research” in</a:t>
            </a:r>
          </a:p>
          <a:p>
            <a:r>
              <a:rPr kumimoji="1" lang="en-US" altLang="ja-JP" sz="500" dirty="0">
                <a:solidFill>
                  <a:schemeClr val="tx1"/>
                </a:solidFill>
              </a:rPr>
              <a:t> “Hardware” section.)</a:t>
            </a:r>
            <a:endParaRPr kumimoji="1" lang="en-US" altLang="ja-JP" sz="300" dirty="0">
              <a:solidFill>
                <a:schemeClr val="tx1"/>
              </a:solidFill>
            </a:endParaRPr>
          </a:p>
        </p:txBody>
      </p:sp>
      <p:grpSp>
        <p:nvGrpSpPr>
          <p:cNvPr id="1220" name="グループ化 1219">
            <a:extLst>
              <a:ext uri="{FF2B5EF4-FFF2-40B4-BE49-F238E27FC236}">
                <a16:creationId xmlns:a16="http://schemas.microsoft.com/office/drawing/2014/main" id="{B73ABF86-A896-37E7-56CF-CAF983C456B0}"/>
              </a:ext>
            </a:extLst>
          </p:cNvPr>
          <p:cNvGrpSpPr/>
          <p:nvPr/>
        </p:nvGrpSpPr>
        <p:grpSpPr>
          <a:xfrm>
            <a:off x="-65193" y="1561709"/>
            <a:ext cx="8103186" cy="4801238"/>
            <a:chOff x="-84243" y="1542754"/>
            <a:chExt cx="8103186" cy="4801238"/>
          </a:xfrm>
        </p:grpSpPr>
        <p:sp>
          <p:nvSpPr>
            <p:cNvPr id="1027" name="正方形/長方形 1026">
              <a:extLst>
                <a:ext uri="{FF2B5EF4-FFF2-40B4-BE49-F238E27FC236}">
                  <a16:creationId xmlns:a16="http://schemas.microsoft.com/office/drawing/2014/main" id="{87468A9F-88B1-695E-979C-5FA99953E38F}"/>
                </a:ext>
              </a:extLst>
            </p:cNvPr>
            <p:cNvSpPr/>
            <p:nvPr/>
          </p:nvSpPr>
          <p:spPr>
            <a:xfrm>
              <a:off x="79562" y="1542754"/>
              <a:ext cx="7591226" cy="4801238"/>
            </a:xfrm>
            <a:prstGeom prst="rect">
              <a:avLst/>
            </a:prstGeom>
            <a:gradFill>
              <a:gsLst>
                <a:gs pos="100000">
                  <a:schemeClr val="tx1"/>
                </a:gs>
                <a:gs pos="0">
                  <a:schemeClr val="tx1">
                    <a:lumMod val="85000"/>
                    <a:lumOff val="15000"/>
                  </a:schemeClr>
                </a:gs>
                <a:gs pos="72000">
                  <a:schemeClr val="tx1"/>
                </a:gs>
              </a:gsLst>
              <a:lin ang="5400000" scaled="1"/>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sz="4000" dirty="0"/>
            </a:p>
          </p:txBody>
        </p:sp>
        <p:pic>
          <p:nvPicPr>
            <p:cNvPr id="1185" name="図 1184" descr="テキスト, ロゴ&#10;&#10;自動的に生成された説明">
              <a:extLst>
                <a:ext uri="{FF2B5EF4-FFF2-40B4-BE49-F238E27FC236}">
                  <a16:creationId xmlns:a16="http://schemas.microsoft.com/office/drawing/2014/main" id="{84D6D909-2E31-0763-BC38-ACA38062D6DF}"/>
                </a:ext>
              </a:extLst>
            </p:cNvPr>
            <p:cNvPicPr>
              <a:picLocks noChangeAspect="1"/>
            </p:cNvPicPr>
            <p:nvPr/>
          </p:nvPicPr>
          <p:blipFill rotWithShape="1">
            <a:blip r:embed="rId33">
              <a:extLst>
                <a:ext uri="{28A0092B-C50C-407E-A947-70E740481C1C}">
                  <a14:useLocalDpi xmlns:a14="http://schemas.microsoft.com/office/drawing/2010/main" val="0"/>
                </a:ext>
              </a:extLst>
            </a:blip>
            <a:srcRect l="607" t="22314" r="-607" b="20084"/>
            <a:stretch/>
          </p:blipFill>
          <p:spPr>
            <a:xfrm>
              <a:off x="-84243" y="1748033"/>
              <a:ext cx="8103186" cy="3300484"/>
            </a:xfrm>
            <a:prstGeom prst="rect">
              <a:avLst/>
            </a:prstGeom>
          </p:spPr>
        </p:pic>
        <p:pic>
          <p:nvPicPr>
            <p:cNvPr id="1181" name="Picture 26">
              <a:extLst>
                <a:ext uri="{FF2B5EF4-FFF2-40B4-BE49-F238E27FC236}">
                  <a16:creationId xmlns:a16="http://schemas.microsoft.com/office/drawing/2014/main" id="{22AC8CCC-092A-76AB-E650-7B1278136C14}"/>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27018" b="32644"/>
            <a:stretch/>
          </p:blipFill>
          <p:spPr bwMode="auto">
            <a:xfrm>
              <a:off x="360417" y="3285663"/>
              <a:ext cx="7288292" cy="2939925"/>
            </a:xfrm>
            <a:prstGeom prst="rect">
              <a:avLst/>
            </a:prstGeom>
            <a:noFill/>
            <a:extLst>
              <a:ext uri="{909E8E84-426E-40DD-AFC4-6F175D3DCCD1}">
                <a14:hiddenFill xmlns:a14="http://schemas.microsoft.com/office/drawing/2010/main">
                  <a:solidFill>
                    <a:srgbClr val="FFFFFF"/>
                  </a:solidFill>
                </a14:hiddenFill>
              </a:ext>
            </a:extLst>
          </p:spPr>
        </p:pic>
        <p:pic>
          <p:nvPicPr>
            <p:cNvPr id="1219" name="Picture 32">
              <a:extLst>
                <a:ext uri="{FF2B5EF4-FFF2-40B4-BE49-F238E27FC236}">
                  <a16:creationId xmlns:a16="http://schemas.microsoft.com/office/drawing/2014/main" id="{C2123254-BB65-5F89-4B8F-B3F40DC51E4F}"/>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2719" t="47490" r="6084" b="36005"/>
            <a:stretch/>
          </p:blipFill>
          <p:spPr bwMode="auto">
            <a:xfrm>
              <a:off x="343649" y="5080840"/>
              <a:ext cx="6954410" cy="12586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50802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2504</TotalTime>
  <Words>1862</Words>
  <Application>Microsoft Office PowerPoint</Application>
  <PresentationFormat>ユーザー設定</PresentationFormat>
  <Paragraphs>347</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‘ヒラギノ明朝 Pro W3′</vt:lpstr>
      <vt:lpstr>gg sans</vt:lpstr>
      <vt:lpstr>游ゴシック</vt:lpstr>
      <vt:lpstr>Aptos</vt:lpstr>
      <vt:lpstr>Aptos Display</vt:lpstr>
      <vt:lpstr>Arial</vt:lpstr>
      <vt:lpstr>Cascadia Code</vt:lpstr>
      <vt:lpstr>Wingdings</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16</cp:revision>
  <dcterms:created xsi:type="dcterms:W3CDTF">2024-06-02T06:20:53Z</dcterms:created>
  <dcterms:modified xsi:type="dcterms:W3CDTF">2024-06-23T09:53:57Z</dcterms:modified>
</cp:coreProperties>
</file>